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Days" charset="1" panose="02000505050000020004"/>
      <p:regular r:id="rId34"/>
    </p:embeddedFont>
    <p:embeddedFont>
      <p:font typeface="Agrandir Narrow Bold" charset="1" panose="00000806000000000000"/>
      <p:regular r:id="rId35"/>
    </p:embeddedFont>
    <p:embeddedFont>
      <p:font typeface="Open Sauce Light" charset="1" panose="00000400000000000000"/>
      <p:regular r:id="rId36"/>
    </p:embeddedFont>
    <p:embeddedFont>
      <p:font typeface="Open Sauce Medium" charset="1" panose="00000600000000000000"/>
      <p:regular r:id="rId37"/>
    </p:embeddedFont>
    <p:embeddedFont>
      <p:font typeface="Open Sauce" charset="1" panose="00000500000000000000"/>
      <p:regular r:id="rId38"/>
    </p:embeddedFont>
    <p:embeddedFont>
      <p:font typeface="Canva Sans Bold" charset="1" panose="020B0803030501040103"/>
      <p:regular r:id="rId39"/>
    </p:embeddedFont>
    <p:embeddedFont>
      <p:font typeface="Agrandir Narrow" charset="1" panose="00000506000000000000"/>
      <p:regular r:id="rId40"/>
    </p:embeddedFont>
    <p:embeddedFont>
      <p:font typeface="Open Sauce Medium Italics" charset="1" panose="00000600000000000000"/>
      <p:regular r:id="rId41"/>
    </p:embeddedFont>
    <p:embeddedFont>
      <p:font typeface="Canva Sans" charset="1" panose="020B05030305010401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564160" y="1182238"/>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5" id="5"/>
          <p:cNvSpPr txBox="true"/>
          <p:nvPr/>
        </p:nvSpPr>
        <p:spPr>
          <a:xfrm rot="0">
            <a:off x="1564160" y="3648668"/>
            <a:ext cx="12044274" cy="2543755"/>
          </a:xfrm>
          <a:prstGeom prst="rect">
            <a:avLst/>
          </a:prstGeom>
        </p:spPr>
        <p:txBody>
          <a:bodyPr anchor="t" rtlCol="false" tIns="0" lIns="0" bIns="0" rIns="0">
            <a:spAutoFit/>
          </a:bodyPr>
          <a:lstStyle/>
          <a:p>
            <a:pPr algn="just">
              <a:lnSpc>
                <a:spcPts val="9950"/>
              </a:lnSpc>
            </a:pPr>
            <a:r>
              <a:rPr lang="en-US" sz="9045" spc="334">
                <a:solidFill>
                  <a:srgbClr val="FFFFFF"/>
                </a:solidFill>
                <a:latin typeface="Days"/>
              </a:rPr>
              <a:t>Natural Language</a:t>
            </a:r>
          </a:p>
          <a:p>
            <a:pPr algn="just">
              <a:lnSpc>
                <a:spcPts val="9950"/>
              </a:lnSpc>
            </a:pPr>
            <a:r>
              <a:rPr lang="en-US" sz="9045" spc="334">
                <a:solidFill>
                  <a:srgbClr val="FFFFFF"/>
                </a:solidFill>
                <a:latin typeface="Days"/>
              </a:rPr>
              <a:t>Processing</a:t>
            </a:r>
          </a:p>
        </p:txBody>
      </p:sp>
      <p:sp>
        <p:nvSpPr>
          <p:cNvPr name="TextBox 6" id="6"/>
          <p:cNvSpPr txBox="true"/>
          <p:nvPr/>
        </p:nvSpPr>
        <p:spPr>
          <a:xfrm rot="0">
            <a:off x="2136054" y="1125088"/>
            <a:ext cx="3184003" cy="479111"/>
          </a:xfrm>
          <a:prstGeom prst="rect">
            <a:avLst/>
          </a:prstGeom>
        </p:spPr>
        <p:txBody>
          <a:bodyPr anchor="t" rtlCol="false" tIns="0" lIns="0" bIns="0" rIns="0">
            <a:spAutoFit/>
          </a:bodyPr>
          <a:lstStyle/>
          <a:p>
            <a:pPr algn="l">
              <a:lnSpc>
                <a:spcPts val="3068"/>
              </a:lnSpc>
            </a:pPr>
            <a:r>
              <a:rPr lang="en-US" sz="2789" spc="209">
                <a:solidFill>
                  <a:srgbClr val="FFFFFF"/>
                </a:solidFill>
                <a:latin typeface="Agrandir Narrow Bold"/>
              </a:rPr>
              <a:t>Team 13</a:t>
            </a:r>
          </a:p>
        </p:txBody>
      </p:sp>
      <p:sp>
        <p:nvSpPr>
          <p:cNvPr name="TextBox 7" id="7"/>
          <p:cNvSpPr txBox="true"/>
          <p:nvPr/>
        </p:nvSpPr>
        <p:spPr>
          <a:xfrm rot="0">
            <a:off x="1619281" y="7254681"/>
            <a:ext cx="5132793" cy="640168"/>
          </a:xfrm>
          <a:prstGeom prst="rect">
            <a:avLst/>
          </a:prstGeom>
        </p:spPr>
        <p:txBody>
          <a:bodyPr anchor="t" rtlCol="false" tIns="0" lIns="0" bIns="0" rIns="0">
            <a:spAutoFit/>
          </a:bodyPr>
          <a:lstStyle/>
          <a:p>
            <a:pPr algn="l">
              <a:lnSpc>
                <a:spcPts val="2351"/>
              </a:lnSpc>
            </a:pPr>
            <a:r>
              <a:rPr lang="en-US" sz="2137" spc="181">
                <a:solidFill>
                  <a:srgbClr val="FFFFFF"/>
                </a:solidFill>
                <a:latin typeface="Agrandir Narrow Bold"/>
              </a:rPr>
              <a:t>Omar Aboelazm</a:t>
            </a:r>
          </a:p>
          <a:p>
            <a:pPr algn="l">
              <a:lnSpc>
                <a:spcPts val="2351"/>
              </a:lnSpc>
            </a:pPr>
            <a:r>
              <a:rPr lang="en-US" sz="2137" spc="181">
                <a:solidFill>
                  <a:srgbClr val="FFFFFF"/>
                </a:solidFill>
                <a:latin typeface="Agrandir Narrow Bold"/>
              </a:rPr>
              <a:t>Mohammed Assem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327192"/>
            <a:ext cx="20370072" cy="9494776"/>
            <a:chOff x="0" y="0"/>
            <a:chExt cx="5364957" cy="2500682"/>
          </a:xfrm>
        </p:grpSpPr>
        <p:sp>
          <p:nvSpPr>
            <p:cNvPr name="Freeform 4" id="4"/>
            <p:cNvSpPr/>
            <p:nvPr/>
          </p:nvSpPr>
          <p:spPr>
            <a:xfrm flipH="false" flipV="false" rot="0">
              <a:off x="0" y="0"/>
              <a:ext cx="5364957" cy="2500682"/>
            </a:xfrm>
            <a:custGeom>
              <a:avLst/>
              <a:gdLst/>
              <a:ahLst/>
              <a:cxnLst/>
              <a:rect r="r" b="b" t="t" l="l"/>
              <a:pathLst>
                <a:path h="2500682" w="5364957">
                  <a:moveTo>
                    <a:pt x="0" y="0"/>
                  </a:moveTo>
                  <a:lnTo>
                    <a:pt x="5364957" y="0"/>
                  </a:lnTo>
                  <a:lnTo>
                    <a:pt x="5364957" y="2500682"/>
                  </a:lnTo>
                  <a:lnTo>
                    <a:pt x="0" y="2500682"/>
                  </a:lnTo>
                  <a:close/>
                </a:path>
              </a:pathLst>
            </a:custGeom>
            <a:solidFill>
              <a:srgbClr val="F5F5F5">
                <a:alpha val="89804"/>
              </a:srgbClr>
            </a:solidFill>
          </p:spPr>
        </p:sp>
        <p:sp>
          <p:nvSpPr>
            <p:cNvPr name="TextBox 5" id="5"/>
            <p:cNvSpPr txBox="true"/>
            <p:nvPr/>
          </p:nvSpPr>
          <p:spPr>
            <a:xfrm>
              <a:off x="0" y="-28575"/>
              <a:ext cx="5364957" cy="2529257"/>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3491849" y="1910539"/>
            <a:ext cx="11304302" cy="7552034"/>
          </a:xfrm>
          <a:custGeom>
            <a:avLst/>
            <a:gdLst/>
            <a:ahLst/>
            <a:cxnLst/>
            <a:rect r="r" b="b" t="t" l="l"/>
            <a:pathLst>
              <a:path h="7552034" w="11304302">
                <a:moveTo>
                  <a:pt x="0" y="0"/>
                </a:moveTo>
                <a:lnTo>
                  <a:pt x="11304302" y="0"/>
                </a:lnTo>
                <a:lnTo>
                  <a:pt x="11304302" y="7552033"/>
                </a:lnTo>
                <a:lnTo>
                  <a:pt x="0" y="7552033"/>
                </a:lnTo>
                <a:lnTo>
                  <a:pt x="0" y="0"/>
                </a:lnTo>
                <a:close/>
              </a:path>
            </a:pathLst>
          </a:custGeom>
          <a:blipFill>
            <a:blip r:embed="rId3"/>
            <a:stretch>
              <a:fillRect l="0" t="0" r="0" b="0"/>
            </a:stretch>
          </a:blipFill>
        </p:spPr>
      </p:sp>
      <p:sp>
        <p:nvSpPr>
          <p:cNvPr name="TextBox 7" id="7"/>
          <p:cNvSpPr txBox="true"/>
          <p:nvPr/>
        </p:nvSpPr>
        <p:spPr>
          <a:xfrm rot="0">
            <a:off x="11073387" y="668337"/>
            <a:ext cx="6543672" cy="438150"/>
          </a:xfrm>
          <a:prstGeom prst="rect">
            <a:avLst/>
          </a:prstGeom>
        </p:spPr>
        <p:txBody>
          <a:bodyPr anchor="t" rtlCol="false" tIns="0" lIns="0" bIns="0" rIns="0">
            <a:spAutoFit/>
          </a:bodyPr>
          <a:lstStyle/>
          <a:p>
            <a:pPr algn="r">
              <a:lnSpc>
                <a:spcPts val="3300"/>
              </a:lnSpc>
            </a:pPr>
            <a:r>
              <a:rPr lang="en-US" sz="3000" spc="96">
                <a:solidFill>
                  <a:srgbClr val="000000"/>
                </a:solidFill>
                <a:latin typeface="Days"/>
              </a:rPr>
              <a:t>Regression Model</a:t>
            </a:r>
          </a:p>
        </p:txBody>
      </p:sp>
      <p:sp>
        <p:nvSpPr>
          <p:cNvPr name="TextBox 8" id="8"/>
          <p:cNvSpPr txBox="true"/>
          <p:nvPr/>
        </p:nvSpPr>
        <p:spPr>
          <a:xfrm rot="0">
            <a:off x="6362735" y="1259003"/>
            <a:ext cx="11254324" cy="292100"/>
          </a:xfrm>
          <a:prstGeom prst="rect">
            <a:avLst/>
          </a:prstGeom>
        </p:spPr>
        <p:txBody>
          <a:bodyPr anchor="t" rtlCol="false" tIns="0" lIns="0" bIns="0" rIns="0">
            <a:spAutoFit/>
          </a:bodyPr>
          <a:lstStyle/>
          <a:p>
            <a:pPr algn="r">
              <a:lnSpc>
                <a:spcPts val="2200"/>
              </a:lnSpc>
            </a:pPr>
            <a:r>
              <a:rPr lang="en-US" sz="2000" spc="64">
                <a:solidFill>
                  <a:srgbClr val="000000"/>
                </a:solidFill>
                <a:latin typeface="Open Sauce Medium"/>
              </a:rPr>
              <a:t>BUILDING CUSTOM MODEL TO PREDICT THE SCORE</a:t>
            </a:r>
          </a:p>
        </p:txBody>
      </p:sp>
    </p:spTree>
  </p:cSld>
  <p:clrMapOvr>
    <a:masterClrMapping/>
  </p:clrMapOvr>
  <p:transition spd="slow">
    <p:cover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327192"/>
            <a:ext cx="20370072" cy="9494776"/>
            <a:chOff x="0" y="0"/>
            <a:chExt cx="5364957" cy="2500682"/>
          </a:xfrm>
        </p:grpSpPr>
        <p:sp>
          <p:nvSpPr>
            <p:cNvPr name="Freeform 4" id="4"/>
            <p:cNvSpPr/>
            <p:nvPr/>
          </p:nvSpPr>
          <p:spPr>
            <a:xfrm flipH="false" flipV="false" rot="0">
              <a:off x="0" y="0"/>
              <a:ext cx="5364957" cy="2500682"/>
            </a:xfrm>
            <a:custGeom>
              <a:avLst/>
              <a:gdLst/>
              <a:ahLst/>
              <a:cxnLst/>
              <a:rect r="r" b="b" t="t" l="l"/>
              <a:pathLst>
                <a:path h="2500682" w="5364957">
                  <a:moveTo>
                    <a:pt x="0" y="0"/>
                  </a:moveTo>
                  <a:lnTo>
                    <a:pt x="5364957" y="0"/>
                  </a:lnTo>
                  <a:lnTo>
                    <a:pt x="5364957" y="2500682"/>
                  </a:lnTo>
                  <a:lnTo>
                    <a:pt x="0" y="2500682"/>
                  </a:lnTo>
                  <a:close/>
                </a:path>
              </a:pathLst>
            </a:custGeom>
            <a:solidFill>
              <a:srgbClr val="F5F5F5">
                <a:alpha val="89804"/>
              </a:srgbClr>
            </a:solidFill>
          </p:spPr>
        </p:sp>
        <p:sp>
          <p:nvSpPr>
            <p:cNvPr name="TextBox 5" id="5"/>
            <p:cNvSpPr txBox="true"/>
            <p:nvPr/>
          </p:nvSpPr>
          <p:spPr>
            <a:xfrm>
              <a:off x="0" y="-28575"/>
              <a:ext cx="5364957" cy="2529257"/>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1073387" y="668337"/>
            <a:ext cx="6543672" cy="438150"/>
          </a:xfrm>
          <a:prstGeom prst="rect">
            <a:avLst/>
          </a:prstGeom>
        </p:spPr>
        <p:txBody>
          <a:bodyPr anchor="t" rtlCol="false" tIns="0" lIns="0" bIns="0" rIns="0">
            <a:spAutoFit/>
          </a:bodyPr>
          <a:lstStyle/>
          <a:p>
            <a:pPr algn="r">
              <a:lnSpc>
                <a:spcPts val="3300"/>
              </a:lnSpc>
            </a:pPr>
            <a:r>
              <a:rPr lang="en-US" sz="3000" spc="96">
                <a:solidFill>
                  <a:srgbClr val="000000"/>
                </a:solidFill>
                <a:latin typeface="Days"/>
              </a:rPr>
              <a:t>Regression Model</a:t>
            </a:r>
          </a:p>
        </p:txBody>
      </p:sp>
      <p:sp>
        <p:nvSpPr>
          <p:cNvPr name="TextBox 7" id="7"/>
          <p:cNvSpPr txBox="true"/>
          <p:nvPr/>
        </p:nvSpPr>
        <p:spPr>
          <a:xfrm rot="0">
            <a:off x="6362735" y="1259003"/>
            <a:ext cx="11254324" cy="292100"/>
          </a:xfrm>
          <a:prstGeom prst="rect">
            <a:avLst/>
          </a:prstGeom>
        </p:spPr>
        <p:txBody>
          <a:bodyPr anchor="t" rtlCol="false" tIns="0" lIns="0" bIns="0" rIns="0">
            <a:spAutoFit/>
          </a:bodyPr>
          <a:lstStyle/>
          <a:p>
            <a:pPr algn="r">
              <a:lnSpc>
                <a:spcPts val="2200"/>
              </a:lnSpc>
            </a:pPr>
            <a:r>
              <a:rPr lang="en-US" sz="2000" spc="64">
                <a:solidFill>
                  <a:srgbClr val="000000"/>
                </a:solidFill>
                <a:latin typeface="Open Sauce Medium"/>
              </a:rPr>
              <a:t>BUILDING CUSTOM MODEL TO PREDICT THE SCORE</a:t>
            </a:r>
          </a:p>
        </p:txBody>
      </p:sp>
      <p:sp>
        <p:nvSpPr>
          <p:cNvPr name="Freeform 8" id="8"/>
          <p:cNvSpPr/>
          <p:nvPr/>
        </p:nvSpPr>
        <p:spPr>
          <a:xfrm flipH="false" flipV="false" rot="0">
            <a:off x="3120949" y="1877823"/>
            <a:ext cx="12046102" cy="7564322"/>
          </a:xfrm>
          <a:custGeom>
            <a:avLst/>
            <a:gdLst/>
            <a:ahLst/>
            <a:cxnLst/>
            <a:rect r="r" b="b" t="t" l="l"/>
            <a:pathLst>
              <a:path h="7564322" w="12046102">
                <a:moveTo>
                  <a:pt x="0" y="0"/>
                </a:moveTo>
                <a:lnTo>
                  <a:pt x="12046102" y="0"/>
                </a:lnTo>
                <a:lnTo>
                  <a:pt x="12046102" y="7564322"/>
                </a:lnTo>
                <a:lnTo>
                  <a:pt x="0" y="7564322"/>
                </a:lnTo>
                <a:lnTo>
                  <a:pt x="0" y="0"/>
                </a:lnTo>
                <a:close/>
              </a:path>
            </a:pathLst>
          </a:custGeom>
          <a:blipFill>
            <a:blip r:embed="rId3"/>
            <a:stretch>
              <a:fillRect l="0" t="0" r="-12379" b="0"/>
            </a:stretch>
          </a:blipFill>
        </p:spPr>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68529" y="2162859"/>
            <a:ext cx="11950941" cy="6869848"/>
            <a:chOff x="0" y="0"/>
            <a:chExt cx="3270686" cy="1880112"/>
          </a:xfrm>
        </p:grpSpPr>
        <p:sp>
          <p:nvSpPr>
            <p:cNvPr name="Freeform 4" id="4"/>
            <p:cNvSpPr/>
            <p:nvPr/>
          </p:nvSpPr>
          <p:spPr>
            <a:xfrm flipH="false" flipV="false" rot="0">
              <a:off x="0" y="0"/>
              <a:ext cx="3270686" cy="1880112"/>
            </a:xfrm>
            <a:custGeom>
              <a:avLst/>
              <a:gdLst/>
              <a:ahLst/>
              <a:cxnLst/>
              <a:rect r="r" b="b" t="t" l="l"/>
              <a:pathLst>
                <a:path h="1880112" w="3270686">
                  <a:moveTo>
                    <a:pt x="0" y="0"/>
                  </a:moveTo>
                  <a:lnTo>
                    <a:pt x="3270686" y="0"/>
                  </a:lnTo>
                  <a:lnTo>
                    <a:pt x="3270686" y="1880112"/>
                  </a:lnTo>
                  <a:lnTo>
                    <a:pt x="0" y="1880112"/>
                  </a:lnTo>
                  <a:close/>
                </a:path>
              </a:pathLst>
            </a:custGeom>
            <a:solidFill>
              <a:srgbClr val="192253"/>
            </a:solidFill>
          </p:spPr>
        </p:sp>
        <p:sp>
          <p:nvSpPr>
            <p:cNvPr name="TextBox 5" id="5"/>
            <p:cNvSpPr txBox="true"/>
            <p:nvPr/>
          </p:nvSpPr>
          <p:spPr>
            <a:xfrm>
              <a:off x="0" y="-38100"/>
              <a:ext cx="3270686" cy="1918212"/>
            </a:xfrm>
            <a:prstGeom prst="rect">
              <a:avLst/>
            </a:prstGeom>
          </p:spPr>
          <p:txBody>
            <a:bodyPr anchor="ctr" rtlCol="false" tIns="50800" lIns="50800" bIns="50800" rIns="50800"/>
            <a:lstStyle/>
            <a:p>
              <a:pPr algn="ctr">
                <a:lnSpc>
                  <a:spcPts val="2659"/>
                </a:lnSpc>
              </a:pPr>
            </a:p>
          </p:txBody>
        </p:sp>
      </p:grpSp>
      <p:graphicFrame>
        <p:nvGraphicFramePr>
          <p:cNvPr name="Table 6" id="6"/>
          <p:cNvGraphicFramePr>
            <a:graphicFrameLocks noGrp="true"/>
          </p:cNvGraphicFramePr>
          <p:nvPr/>
        </p:nvGraphicFramePr>
        <p:xfrm>
          <a:off x="5486400" y="2976562"/>
          <a:ext cx="7315200" cy="4333875"/>
        </p:xfrm>
        <a:graphic>
          <a:graphicData uri="http://schemas.openxmlformats.org/drawingml/2006/table">
            <a:tbl>
              <a:tblPr/>
              <a:tblGrid>
                <a:gridCol w="3657600"/>
                <a:gridCol w="3657600"/>
              </a:tblGrid>
              <a:tr h="759149">
                <a:tc>
                  <a:txBody>
                    <a:bodyPr anchor="t" rtlCol="false"/>
                    <a:lstStyle/>
                    <a:p>
                      <a:pPr algn="ctr">
                        <a:lnSpc>
                          <a:spcPts val="2379"/>
                        </a:lnSpc>
                        <a:defRPr/>
                      </a:pPr>
                      <a:r>
                        <a:rPr lang="en-US" sz="1699">
                          <a:solidFill>
                            <a:srgbClr val="FFFFFF"/>
                          </a:solidFill>
                          <a:latin typeface="Agrandir Narrow Bold"/>
                        </a:rPr>
                        <a:t>Metric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Bold"/>
                        </a:rPr>
                        <a:t>Value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379"/>
                        </a:lnSpc>
                        <a:defRPr/>
                      </a:pPr>
                      <a:r>
                        <a:rPr lang="en-US" sz="1699">
                          <a:solidFill>
                            <a:srgbClr val="FFFFFF"/>
                          </a:solidFill>
                          <a:latin typeface="Agrandir Narrow"/>
                        </a:rPr>
                        <a:t>Mean Squared Error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a:rPr>
                        <a:t>1.9077458381652832</a:t>
                      </a:r>
                      <a:r>
                        <a:rPr lang="en-US" sz="1699">
                          <a:solidFill>
                            <a:srgbClr val="FFFFFF"/>
                          </a:solidFill>
                          <a:latin typeface="Agrandir Narrow"/>
                        </a:rPr>
                        <a:t>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59149">
                <a:tc>
                  <a:txBody>
                    <a:bodyPr anchor="t" rtlCol="false"/>
                    <a:lstStyle/>
                    <a:p>
                      <a:pPr algn="ctr">
                        <a:lnSpc>
                          <a:spcPts val="2379"/>
                        </a:lnSpc>
                        <a:defRPr/>
                      </a:pPr>
                      <a:r>
                        <a:rPr lang="en-US" sz="1699">
                          <a:solidFill>
                            <a:srgbClr val="FFFFFF"/>
                          </a:solidFill>
                          <a:latin typeface="Agrandir Narrow"/>
                        </a:rPr>
                        <a:t>Mean Absolute Error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a:rPr>
                        <a:t>1.0839211270658935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59149">
                <a:tc>
                  <a:txBody>
                    <a:bodyPr anchor="t" rtlCol="false"/>
                    <a:lstStyle/>
                    <a:p>
                      <a:pPr algn="ctr">
                        <a:lnSpc>
                          <a:spcPts val="2379"/>
                        </a:lnSpc>
                        <a:defRPr/>
                      </a:pPr>
                      <a:r>
                        <a:rPr lang="en-US" sz="1699">
                          <a:solidFill>
                            <a:srgbClr val="FFFFFF"/>
                          </a:solidFill>
                          <a:latin typeface="Agrandir Narrow"/>
                        </a:rPr>
                        <a:t>Root Mean Squared Error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a:rPr>
                        <a:t>1.3812117203683794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379"/>
                        </a:lnSpc>
                        <a:defRPr/>
                      </a:pPr>
                      <a:r>
                        <a:rPr lang="en-US" sz="1699">
                          <a:solidFill>
                            <a:srgbClr val="FFFFFF"/>
                          </a:solidFill>
                          <a:latin typeface="Agrandir Narrow"/>
                        </a:rPr>
                        <a:t>R-squared (R2 )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a:rPr>
                        <a:t>0.04285148909237679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4286060" y="1066800"/>
            <a:ext cx="9715881" cy="616585"/>
          </a:xfrm>
          <a:prstGeom prst="rect">
            <a:avLst/>
          </a:prstGeom>
        </p:spPr>
        <p:txBody>
          <a:bodyPr anchor="t" rtlCol="false" tIns="0" lIns="0" bIns="0" rIns="0">
            <a:spAutoFit/>
          </a:bodyPr>
          <a:lstStyle/>
          <a:p>
            <a:pPr algn="ctr">
              <a:lnSpc>
                <a:spcPts val="4730"/>
              </a:lnSpc>
            </a:pPr>
            <a:r>
              <a:rPr lang="en-US" sz="4300" spc="137">
                <a:solidFill>
                  <a:srgbClr val="223289"/>
                </a:solidFill>
                <a:latin typeface="Days"/>
              </a:rPr>
              <a:t>Model Evaluation And Testing</a:t>
            </a:r>
          </a:p>
        </p:txBody>
      </p:sp>
      <p:sp>
        <p:nvSpPr>
          <p:cNvPr name="TextBox 8" id="8"/>
          <p:cNvSpPr txBox="true"/>
          <p:nvPr/>
        </p:nvSpPr>
        <p:spPr>
          <a:xfrm rot="0">
            <a:off x="4266670" y="7846999"/>
            <a:ext cx="9754660" cy="766191"/>
          </a:xfrm>
          <a:prstGeom prst="rect">
            <a:avLst/>
          </a:prstGeom>
        </p:spPr>
        <p:txBody>
          <a:bodyPr anchor="t" rtlCol="false" tIns="0" lIns="0" bIns="0" rIns="0">
            <a:spAutoFit/>
          </a:bodyPr>
          <a:lstStyle/>
          <a:p>
            <a:pPr algn="ctr">
              <a:lnSpc>
                <a:spcPts val="3086"/>
              </a:lnSpc>
            </a:pPr>
            <a:r>
              <a:rPr lang="en-US" sz="2099">
                <a:solidFill>
                  <a:srgbClr val="FFFFFF"/>
                </a:solidFill>
                <a:latin typeface="Open Sauce"/>
              </a:rPr>
              <a:t>The model was recreated using a loss function of Mean Absolute Error and it generated a MAE of 1.05</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5315483" y="3559631"/>
            <a:ext cx="7400926" cy="720725"/>
          </a:xfrm>
          <a:prstGeom prst="rect">
            <a:avLst/>
          </a:prstGeom>
        </p:spPr>
        <p:txBody>
          <a:bodyPr anchor="t" rtlCol="false" tIns="0" lIns="0" bIns="0" rIns="0">
            <a:spAutoFit/>
          </a:bodyPr>
          <a:lstStyle/>
          <a:p>
            <a:pPr algn="ctr">
              <a:lnSpc>
                <a:spcPts val="5500"/>
              </a:lnSpc>
            </a:pPr>
            <a:r>
              <a:rPr lang="en-US" sz="5000" spc="160">
                <a:solidFill>
                  <a:srgbClr val="000000"/>
                </a:solidFill>
                <a:latin typeface="Days"/>
              </a:rPr>
              <a:t>Classification Model</a:t>
            </a:r>
          </a:p>
        </p:txBody>
      </p:sp>
      <p:sp>
        <p:nvSpPr>
          <p:cNvPr name="TextBox 7" id="7"/>
          <p:cNvSpPr txBox="true"/>
          <p:nvPr/>
        </p:nvSpPr>
        <p:spPr>
          <a:xfrm rot="0">
            <a:off x="4228803" y="4523994"/>
            <a:ext cx="9574286" cy="1167130"/>
          </a:xfrm>
          <a:prstGeom prst="rect">
            <a:avLst/>
          </a:prstGeom>
        </p:spPr>
        <p:txBody>
          <a:bodyPr anchor="t" rtlCol="false" tIns="0" lIns="0" bIns="0" rIns="0">
            <a:spAutoFit/>
          </a:bodyPr>
          <a:lstStyle/>
          <a:p>
            <a:pPr algn="ctr">
              <a:lnSpc>
                <a:spcPts val="3300"/>
              </a:lnSpc>
            </a:pPr>
            <a:r>
              <a:rPr lang="en-US" sz="3000" spc="96">
                <a:solidFill>
                  <a:srgbClr val="000000"/>
                </a:solidFill>
                <a:latin typeface="Open Sauce Medium"/>
              </a:rPr>
              <a:t>USING PRETRAINED MODEL TO CLASSIFY TEXT</a:t>
            </a:r>
          </a:p>
          <a:p>
            <a:pPr algn="ctr">
              <a:lnSpc>
                <a:spcPts val="3300"/>
              </a:lnSpc>
            </a:pPr>
          </a:p>
          <a:p>
            <a:pPr algn="ctr">
              <a:lnSpc>
                <a:spcPts val="2530"/>
              </a:lnSpc>
            </a:pPr>
            <a:r>
              <a:rPr lang="en-US" sz="2300" spc="73">
                <a:solidFill>
                  <a:srgbClr val="000000"/>
                </a:solidFill>
                <a:latin typeface="Open Sauce Medium Italics"/>
              </a:rPr>
              <a:t> TRANSFORMERS ARCHITECUTRE</a:t>
            </a:r>
          </a:p>
        </p:txBody>
      </p:sp>
      <p:sp>
        <p:nvSpPr>
          <p:cNvPr name="AutoShape 8" id="8"/>
          <p:cNvSpPr/>
          <p:nvPr/>
        </p:nvSpPr>
        <p:spPr>
          <a:xfrm flipH="true" flipV="true">
            <a:off x="-5661613" y="6638905"/>
            <a:ext cx="15156557" cy="0"/>
          </a:xfrm>
          <a:prstGeom prst="line">
            <a:avLst/>
          </a:prstGeom>
          <a:ln cap="flat" w="76200">
            <a:solidFill>
              <a:srgbClr val="C23A97"/>
            </a:solidFill>
            <a:prstDash val="solid"/>
            <a:headEnd type="none" len="sm" w="sm"/>
            <a:tailEnd type="none" len="sm" w="sm"/>
          </a:ln>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691519" y="4063923"/>
            <a:ext cx="3736180" cy="1426210"/>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Agrandir Narrow"/>
              </a:rPr>
              <a:t>designed to reduce memory consumption and improve scalability. However, it often requires more training time and computational resources to achieve optimal performance. </a:t>
            </a:r>
          </a:p>
        </p:txBody>
      </p:sp>
      <p:grpSp>
        <p:nvGrpSpPr>
          <p:cNvPr name="Group 7" id="7"/>
          <p:cNvGrpSpPr/>
          <p:nvPr/>
        </p:nvGrpSpPr>
        <p:grpSpPr>
          <a:xfrm rot="0">
            <a:off x="3417346" y="3597157"/>
            <a:ext cx="898829" cy="939201"/>
            <a:chOff x="0" y="0"/>
            <a:chExt cx="1198439" cy="1252268"/>
          </a:xfrm>
        </p:grpSpPr>
        <p:grpSp>
          <p:nvGrpSpPr>
            <p:cNvPr name="Group 8" id="8"/>
            <p:cNvGrpSpPr/>
            <p:nvPr/>
          </p:nvGrpSpPr>
          <p:grpSpPr>
            <a:xfrm rot="0">
              <a:off x="0" y="0"/>
              <a:ext cx="1198439" cy="1252268"/>
              <a:chOff x="0" y="0"/>
              <a:chExt cx="354711" cy="370643"/>
            </a:xfrm>
          </p:grpSpPr>
          <p:sp>
            <p:nvSpPr>
              <p:cNvPr name="Freeform 9" id="9"/>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0" id="10"/>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01</a:t>
              </a:r>
            </a:p>
          </p:txBody>
        </p:sp>
      </p:grpSp>
      <p:sp>
        <p:nvSpPr>
          <p:cNvPr name="TextBox 12" id="12"/>
          <p:cNvSpPr txBox="true"/>
          <p:nvPr/>
        </p:nvSpPr>
        <p:spPr>
          <a:xfrm rot="0">
            <a:off x="4691519" y="3549532"/>
            <a:ext cx="3736180" cy="438786"/>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Open Sauce Medium"/>
              </a:rPr>
              <a:t>BERT</a:t>
            </a:r>
          </a:p>
        </p:txBody>
      </p:sp>
      <p:sp>
        <p:nvSpPr>
          <p:cNvPr name="TextBox 13" id="13"/>
          <p:cNvSpPr txBox="true"/>
          <p:nvPr/>
        </p:nvSpPr>
        <p:spPr>
          <a:xfrm rot="0">
            <a:off x="10791591" y="4063923"/>
            <a:ext cx="3817417" cy="1426210"/>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Agrandir Narrow"/>
              </a:rPr>
              <a:t>An optimized version of BERT, RoBERTa excels in performance due to its extensive training on more data and modifications in training strategies. Despite its superior performance, it is computationally intensive.</a:t>
            </a:r>
          </a:p>
        </p:txBody>
      </p:sp>
      <p:sp>
        <p:nvSpPr>
          <p:cNvPr name="TextBox 14" id="14"/>
          <p:cNvSpPr txBox="true"/>
          <p:nvPr/>
        </p:nvSpPr>
        <p:spPr>
          <a:xfrm rot="0">
            <a:off x="10791591" y="3549532"/>
            <a:ext cx="4074611" cy="438786"/>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Open Sauce Medium"/>
              </a:rPr>
              <a:t>RoBERTa</a:t>
            </a:r>
          </a:p>
        </p:txBody>
      </p:sp>
      <p:sp>
        <p:nvSpPr>
          <p:cNvPr name="TextBox 15" id="15"/>
          <p:cNvSpPr txBox="true"/>
          <p:nvPr/>
        </p:nvSpPr>
        <p:spPr>
          <a:xfrm rot="0">
            <a:off x="4691519" y="5938444"/>
            <a:ext cx="5592507" cy="438786"/>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Open Sauce Medium"/>
              </a:rPr>
              <a:t>DistilBERT</a:t>
            </a:r>
          </a:p>
        </p:txBody>
      </p:sp>
      <p:grpSp>
        <p:nvGrpSpPr>
          <p:cNvPr name="Group 16" id="16"/>
          <p:cNvGrpSpPr/>
          <p:nvPr/>
        </p:nvGrpSpPr>
        <p:grpSpPr>
          <a:xfrm rot="0">
            <a:off x="9565018" y="3582264"/>
            <a:ext cx="898829" cy="939201"/>
            <a:chOff x="0" y="0"/>
            <a:chExt cx="1198439" cy="1252268"/>
          </a:xfrm>
        </p:grpSpPr>
        <p:grpSp>
          <p:nvGrpSpPr>
            <p:cNvPr name="Group 17" id="17"/>
            <p:cNvGrpSpPr/>
            <p:nvPr/>
          </p:nvGrpSpPr>
          <p:grpSpPr>
            <a:xfrm rot="0">
              <a:off x="0" y="0"/>
              <a:ext cx="1198439" cy="1252268"/>
              <a:chOff x="0" y="0"/>
              <a:chExt cx="354711" cy="370643"/>
            </a:xfrm>
          </p:grpSpPr>
          <p:sp>
            <p:nvSpPr>
              <p:cNvPr name="Freeform 18" id="18"/>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9" id="19"/>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02</a:t>
              </a:r>
            </a:p>
          </p:txBody>
        </p:sp>
      </p:grpSp>
      <p:grpSp>
        <p:nvGrpSpPr>
          <p:cNvPr name="Group 21" id="21"/>
          <p:cNvGrpSpPr/>
          <p:nvPr/>
        </p:nvGrpSpPr>
        <p:grpSpPr>
          <a:xfrm rot="0">
            <a:off x="3417346" y="5986069"/>
            <a:ext cx="898829" cy="939201"/>
            <a:chOff x="0" y="0"/>
            <a:chExt cx="1198439" cy="1252268"/>
          </a:xfrm>
        </p:grpSpPr>
        <p:grpSp>
          <p:nvGrpSpPr>
            <p:cNvPr name="Group 22" id="22"/>
            <p:cNvGrpSpPr/>
            <p:nvPr/>
          </p:nvGrpSpPr>
          <p:grpSpPr>
            <a:xfrm rot="0">
              <a:off x="0" y="0"/>
              <a:ext cx="1198439" cy="1252268"/>
              <a:chOff x="0" y="0"/>
              <a:chExt cx="354711" cy="370643"/>
            </a:xfrm>
          </p:grpSpPr>
          <p:sp>
            <p:nvSpPr>
              <p:cNvPr name="Freeform 23" id="23"/>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4" id="24"/>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03</a:t>
              </a:r>
            </a:p>
          </p:txBody>
        </p:sp>
      </p:grpSp>
      <p:sp>
        <p:nvSpPr>
          <p:cNvPr name="TextBox 26" id="26"/>
          <p:cNvSpPr txBox="true"/>
          <p:nvPr/>
        </p:nvSpPr>
        <p:spPr>
          <a:xfrm rot="0">
            <a:off x="5738454" y="2246618"/>
            <a:ext cx="7089807" cy="774700"/>
          </a:xfrm>
          <a:prstGeom prst="rect">
            <a:avLst/>
          </a:prstGeom>
        </p:spPr>
        <p:txBody>
          <a:bodyPr anchor="t" rtlCol="false" tIns="0" lIns="0" bIns="0" rIns="0">
            <a:spAutoFit/>
          </a:bodyPr>
          <a:lstStyle/>
          <a:p>
            <a:pPr algn="ctr">
              <a:lnSpc>
                <a:spcPts val="6049"/>
              </a:lnSpc>
            </a:pPr>
            <a:r>
              <a:rPr lang="en-US" sz="5499" spc="175">
                <a:solidFill>
                  <a:srgbClr val="223289"/>
                </a:solidFill>
                <a:latin typeface="Days"/>
              </a:rPr>
              <a:t>Model Selection</a:t>
            </a:r>
          </a:p>
        </p:txBody>
      </p:sp>
      <p:sp>
        <p:nvSpPr>
          <p:cNvPr name="TextBox 27" id="27"/>
          <p:cNvSpPr txBox="true"/>
          <p:nvPr/>
        </p:nvSpPr>
        <p:spPr>
          <a:xfrm rot="0">
            <a:off x="4691519" y="6453430"/>
            <a:ext cx="3654943" cy="1978660"/>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Agrandir Narrow"/>
              </a:rPr>
              <a:t>A distilled version of BERT, DistilBERT is designed to be smaller, faster, and lighter while retaining 97% of BERT’s performance while being 60% faster and smaller.. This balance of efficiency and effectiveness makes it an ideal choice for our regression task,</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267734" y="948916"/>
            <a:ext cx="15752533" cy="8081457"/>
            <a:chOff x="0" y="0"/>
            <a:chExt cx="4148815" cy="2128449"/>
          </a:xfrm>
        </p:grpSpPr>
        <p:sp>
          <p:nvSpPr>
            <p:cNvPr name="Freeform 4" id="4"/>
            <p:cNvSpPr/>
            <p:nvPr/>
          </p:nvSpPr>
          <p:spPr>
            <a:xfrm flipH="false" flipV="false" rot="0">
              <a:off x="0" y="0"/>
              <a:ext cx="4148815" cy="2128450"/>
            </a:xfrm>
            <a:custGeom>
              <a:avLst/>
              <a:gdLst/>
              <a:ahLst/>
              <a:cxnLst/>
              <a:rect r="r" b="b" t="t" l="l"/>
              <a:pathLst>
                <a:path h="2128450" w="4148815">
                  <a:moveTo>
                    <a:pt x="0" y="0"/>
                  </a:moveTo>
                  <a:lnTo>
                    <a:pt x="4148815" y="0"/>
                  </a:lnTo>
                  <a:lnTo>
                    <a:pt x="4148815" y="2128450"/>
                  </a:lnTo>
                  <a:lnTo>
                    <a:pt x="0" y="2128450"/>
                  </a:lnTo>
                  <a:close/>
                </a:path>
              </a:pathLst>
            </a:custGeom>
            <a:solidFill>
              <a:srgbClr val="F5F5F5"/>
            </a:solidFill>
            <a:ln cap="sq">
              <a:noFill/>
              <a:prstDash val="solid"/>
              <a:miter/>
            </a:ln>
          </p:spPr>
        </p:sp>
        <p:sp>
          <p:nvSpPr>
            <p:cNvPr name="TextBox 5" id="5"/>
            <p:cNvSpPr txBox="true"/>
            <p:nvPr/>
          </p:nvSpPr>
          <p:spPr>
            <a:xfrm>
              <a:off x="0" y="-28575"/>
              <a:ext cx="4148815" cy="2157024"/>
            </a:xfrm>
            <a:prstGeom prst="rect">
              <a:avLst/>
            </a:prstGeom>
          </p:spPr>
          <p:txBody>
            <a:bodyPr anchor="ctr" rtlCol="false" tIns="50800" lIns="50800" bIns="50800" rIns="50800"/>
            <a:lstStyle/>
            <a:p>
              <a:pPr algn="r">
                <a:lnSpc>
                  <a:spcPts val="1869"/>
                </a:lnSpc>
              </a:pPr>
            </a:p>
          </p:txBody>
        </p:sp>
      </p:grpSp>
      <p:sp>
        <p:nvSpPr>
          <p:cNvPr name="AutoShape 6" id="6"/>
          <p:cNvSpPr/>
          <p:nvPr/>
        </p:nvSpPr>
        <p:spPr>
          <a:xfrm flipH="true" flipV="true">
            <a:off x="3780929" y="2953998"/>
            <a:ext cx="10218510"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3780929" y="3416626"/>
            <a:ext cx="10218510" cy="5232582"/>
          </a:xfrm>
          <a:custGeom>
            <a:avLst/>
            <a:gdLst/>
            <a:ahLst/>
            <a:cxnLst/>
            <a:rect r="r" b="b" t="t" l="l"/>
            <a:pathLst>
              <a:path h="5232582" w="10218510">
                <a:moveTo>
                  <a:pt x="0" y="0"/>
                </a:moveTo>
                <a:lnTo>
                  <a:pt x="10218509" y="0"/>
                </a:lnTo>
                <a:lnTo>
                  <a:pt x="10218509" y="5232581"/>
                </a:lnTo>
                <a:lnTo>
                  <a:pt x="0" y="5232581"/>
                </a:lnTo>
                <a:lnTo>
                  <a:pt x="0" y="0"/>
                </a:lnTo>
                <a:close/>
              </a:path>
            </a:pathLst>
          </a:custGeom>
          <a:blipFill>
            <a:blip r:embed="rId3"/>
            <a:stretch>
              <a:fillRect l="0" t="0" r="0" b="0"/>
            </a:stretch>
          </a:blipFill>
        </p:spPr>
      </p:sp>
      <p:sp>
        <p:nvSpPr>
          <p:cNvPr name="TextBox 8" id="8"/>
          <p:cNvSpPr txBox="true"/>
          <p:nvPr/>
        </p:nvSpPr>
        <p:spPr>
          <a:xfrm rot="0">
            <a:off x="5797385" y="1391759"/>
            <a:ext cx="6185598" cy="784225"/>
          </a:xfrm>
          <a:prstGeom prst="rect">
            <a:avLst/>
          </a:prstGeom>
        </p:spPr>
        <p:txBody>
          <a:bodyPr anchor="t" rtlCol="false" tIns="0" lIns="0" bIns="0" rIns="0">
            <a:spAutoFit/>
          </a:bodyPr>
          <a:lstStyle/>
          <a:p>
            <a:pPr algn="ctr">
              <a:lnSpc>
                <a:spcPts val="6049"/>
              </a:lnSpc>
            </a:pPr>
            <a:r>
              <a:rPr lang="en-US" sz="5499" spc="175">
                <a:solidFill>
                  <a:srgbClr val="000000"/>
                </a:solidFill>
                <a:latin typeface="Open Sauce Medium"/>
              </a:rPr>
              <a:t>DISTILBERT</a:t>
            </a:r>
          </a:p>
        </p:txBody>
      </p:sp>
      <p:sp>
        <p:nvSpPr>
          <p:cNvPr name="TextBox 9" id="9"/>
          <p:cNvSpPr txBox="true"/>
          <p:nvPr/>
        </p:nvSpPr>
        <p:spPr>
          <a:xfrm rot="0">
            <a:off x="5797385" y="2349718"/>
            <a:ext cx="6185598" cy="292100"/>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Italics"/>
              </a:rPr>
              <a:t>Transformer Architecture</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267734" y="948916"/>
            <a:ext cx="15752533" cy="8081457"/>
            <a:chOff x="0" y="0"/>
            <a:chExt cx="4148815" cy="2128449"/>
          </a:xfrm>
        </p:grpSpPr>
        <p:sp>
          <p:nvSpPr>
            <p:cNvPr name="Freeform 4" id="4"/>
            <p:cNvSpPr/>
            <p:nvPr/>
          </p:nvSpPr>
          <p:spPr>
            <a:xfrm flipH="false" flipV="false" rot="0">
              <a:off x="0" y="0"/>
              <a:ext cx="4148815" cy="2128450"/>
            </a:xfrm>
            <a:custGeom>
              <a:avLst/>
              <a:gdLst/>
              <a:ahLst/>
              <a:cxnLst/>
              <a:rect r="r" b="b" t="t" l="l"/>
              <a:pathLst>
                <a:path h="2128450" w="4148815">
                  <a:moveTo>
                    <a:pt x="0" y="0"/>
                  </a:moveTo>
                  <a:lnTo>
                    <a:pt x="4148815" y="0"/>
                  </a:lnTo>
                  <a:lnTo>
                    <a:pt x="4148815" y="2128450"/>
                  </a:lnTo>
                  <a:lnTo>
                    <a:pt x="0" y="2128450"/>
                  </a:lnTo>
                  <a:close/>
                </a:path>
              </a:pathLst>
            </a:custGeom>
            <a:solidFill>
              <a:srgbClr val="F5F5F5"/>
            </a:solidFill>
            <a:ln cap="sq">
              <a:noFill/>
              <a:prstDash val="solid"/>
              <a:miter/>
            </a:ln>
          </p:spPr>
        </p:sp>
        <p:sp>
          <p:nvSpPr>
            <p:cNvPr name="TextBox 5" id="5"/>
            <p:cNvSpPr txBox="true"/>
            <p:nvPr/>
          </p:nvSpPr>
          <p:spPr>
            <a:xfrm>
              <a:off x="0" y="-28575"/>
              <a:ext cx="4148815" cy="2157024"/>
            </a:xfrm>
            <a:prstGeom prst="rect">
              <a:avLst/>
            </a:prstGeom>
          </p:spPr>
          <p:txBody>
            <a:bodyPr anchor="ctr" rtlCol="false" tIns="50800" lIns="50800" bIns="50800" rIns="50800"/>
            <a:lstStyle/>
            <a:p>
              <a:pPr algn="r">
                <a:lnSpc>
                  <a:spcPts val="1869"/>
                </a:lnSpc>
              </a:pPr>
            </a:p>
          </p:txBody>
        </p:sp>
      </p:grpSp>
      <p:sp>
        <p:nvSpPr>
          <p:cNvPr name="AutoShape 6" id="6"/>
          <p:cNvSpPr/>
          <p:nvPr/>
        </p:nvSpPr>
        <p:spPr>
          <a:xfrm flipH="true" flipV="true">
            <a:off x="3780929" y="2953998"/>
            <a:ext cx="10218510"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5797385" y="1391759"/>
            <a:ext cx="6185598" cy="784225"/>
          </a:xfrm>
          <a:prstGeom prst="rect">
            <a:avLst/>
          </a:prstGeom>
        </p:spPr>
        <p:txBody>
          <a:bodyPr anchor="t" rtlCol="false" tIns="0" lIns="0" bIns="0" rIns="0">
            <a:spAutoFit/>
          </a:bodyPr>
          <a:lstStyle/>
          <a:p>
            <a:pPr algn="ctr">
              <a:lnSpc>
                <a:spcPts val="6049"/>
              </a:lnSpc>
            </a:pPr>
            <a:r>
              <a:rPr lang="en-US" sz="5499" spc="175">
                <a:solidFill>
                  <a:srgbClr val="000000"/>
                </a:solidFill>
                <a:latin typeface="Open Sauce Medium"/>
              </a:rPr>
              <a:t>DISTILBERT</a:t>
            </a:r>
          </a:p>
        </p:txBody>
      </p:sp>
      <p:sp>
        <p:nvSpPr>
          <p:cNvPr name="TextBox 8" id="8"/>
          <p:cNvSpPr txBox="true"/>
          <p:nvPr/>
        </p:nvSpPr>
        <p:spPr>
          <a:xfrm rot="0">
            <a:off x="5797385" y="2349718"/>
            <a:ext cx="6185598" cy="292100"/>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Italics"/>
              </a:rPr>
              <a:t>Transformer Architecture</a:t>
            </a:r>
          </a:p>
        </p:txBody>
      </p:sp>
      <p:sp>
        <p:nvSpPr>
          <p:cNvPr name="Freeform 9" id="9"/>
          <p:cNvSpPr/>
          <p:nvPr/>
        </p:nvSpPr>
        <p:spPr>
          <a:xfrm flipH="false" flipV="false" rot="0">
            <a:off x="2106102" y="3518581"/>
            <a:ext cx="14075796" cy="3249838"/>
          </a:xfrm>
          <a:custGeom>
            <a:avLst/>
            <a:gdLst/>
            <a:ahLst/>
            <a:cxnLst/>
            <a:rect r="r" b="b" t="t" l="l"/>
            <a:pathLst>
              <a:path h="3249838" w="14075796">
                <a:moveTo>
                  <a:pt x="0" y="0"/>
                </a:moveTo>
                <a:lnTo>
                  <a:pt x="14075796" y="0"/>
                </a:lnTo>
                <a:lnTo>
                  <a:pt x="14075796" y="3249838"/>
                </a:lnTo>
                <a:lnTo>
                  <a:pt x="0" y="3249838"/>
                </a:lnTo>
                <a:lnTo>
                  <a:pt x="0" y="0"/>
                </a:lnTo>
                <a:close/>
              </a:path>
            </a:pathLst>
          </a:custGeom>
          <a:blipFill>
            <a:blip r:embed="rId3"/>
            <a:stretch>
              <a:fillRect l="0" t="0" r="0" b="0"/>
            </a:stretch>
          </a:blipFill>
        </p:spPr>
      </p:sp>
      <p:sp>
        <p:nvSpPr>
          <p:cNvPr name="TextBox 10" id="10"/>
          <p:cNvSpPr txBox="true"/>
          <p:nvPr/>
        </p:nvSpPr>
        <p:spPr>
          <a:xfrm rot="0">
            <a:off x="3464719" y="6949394"/>
            <a:ext cx="11358562" cy="887095"/>
          </a:xfrm>
          <a:prstGeom prst="rect">
            <a:avLst/>
          </a:prstGeom>
        </p:spPr>
        <p:txBody>
          <a:bodyPr anchor="t" rtlCol="false" tIns="0" lIns="0" bIns="0" rIns="0">
            <a:spAutoFit/>
          </a:bodyPr>
          <a:lstStyle/>
          <a:p>
            <a:pPr algn="ctr">
              <a:lnSpc>
                <a:spcPts val="7279"/>
              </a:lnSpc>
            </a:pPr>
            <a:r>
              <a:rPr lang="en-US" sz="5199">
                <a:solidFill>
                  <a:srgbClr val="192253"/>
                </a:solidFill>
                <a:latin typeface="Canva Sans Bold"/>
              </a:rPr>
              <a:t>Epochs = 3, Test Accuracy = 98.55%</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267734" y="948916"/>
            <a:ext cx="15752533" cy="8081457"/>
            <a:chOff x="0" y="0"/>
            <a:chExt cx="4148815" cy="2128449"/>
          </a:xfrm>
        </p:grpSpPr>
        <p:sp>
          <p:nvSpPr>
            <p:cNvPr name="Freeform 4" id="4"/>
            <p:cNvSpPr/>
            <p:nvPr/>
          </p:nvSpPr>
          <p:spPr>
            <a:xfrm flipH="false" flipV="false" rot="0">
              <a:off x="0" y="0"/>
              <a:ext cx="4148815" cy="2128450"/>
            </a:xfrm>
            <a:custGeom>
              <a:avLst/>
              <a:gdLst/>
              <a:ahLst/>
              <a:cxnLst/>
              <a:rect r="r" b="b" t="t" l="l"/>
              <a:pathLst>
                <a:path h="2128450" w="4148815">
                  <a:moveTo>
                    <a:pt x="0" y="0"/>
                  </a:moveTo>
                  <a:lnTo>
                    <a:pt x="4148815" y="0"/>
                  </a:lnTo>
                  <a:lnTo>
                    <a:pt x="4148815" y="2128450"/>
                  </a:lnTo>
                  <a:lnTo>
                    <a:pt x="0" y="2128450"/>
                  </a:lnTo>
                  <a:close/>
                </a:path>
              </a:pathLst>
            </a:custGeom>
            <a:solidFill>
              <a:srgbClr val="F5F5F5"/>
            </a:solidFill>
            <a:ln cap="sq">
              <a:noFill/>
              <a:prstDash val="solid"/>
              <a:miter/>
            </a:ln>
          </p:spPr>
        </p:sp>
        <p:sp>
          <p:nvSpPr>
            <p:cNvPr name="TextBox 5" id="5"/>
            <p:cNvSpPr txBox="true"/>
            <p:nvPr/>
          </p:nvSpPr>
          <p:spPr>
            <a:xfrm>
              <a:off x="0" y="-28575"/>
              <a:ext cx="4148815" cy="2157024"/>
            </a:xfrm>
            <a:prstGeom prst="rect">
              <a:avLst/>
            </a:prstGeom>
          </p:spPr>
          <p:txBody>
            <a:bodyPr anchor="ctr" rtlCol="false" tIns="50800" lIns="50800" bIns="50800" rIns="50800"/>
            <a:lstStyle/>
            <a:p>
              <a:pPr algn="r">
                <a:lnSpc>
                  <a:spcPts val="1869"/>
                </a:lnSpc>
              </a:pPr>
            </a:p>
          </p:txBody>
        </p:sp>
      </p:grpSp>
      <p:sp>
        <p:nvSpPr>
          <p:cNvPr name="AutoShape 6" id="6"/>
          <p:cNvSpPr/>
          <p:nvPr/>
        </p:nvSpPr>
        <p:spPr>
          <a:xfrm flipH="true" flipV="true">
            <a:off x="3780929" y="2953998"/>
            <a:ext cx="10218510"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1955207" y="3350902"/>
            <a:ext cx="10546640" cy="2482628"/>
          </a:xfrm>
          <a:custGeom>
            <a:avLst/>
            <a:gdLst/>
            <a:ahLst/>
            <a:cxnLst/>
            <a:rect r="r" b="b" t="t" l="l"/>
            <a:pathLst>
              <a:path h="2482628" w="10546640">
                <a:moveTo>
                  <a:pt x="0" y="0"/>
                </a:moveTo>
                <a:lnTo>
                  <a:pt x="10546640" y="0"/>
                </a:lnTo>
                <a:lnTo>
                  <a:pt x="10546640" y="2482628"/>
                </a:lnTo>
                <a:lnTo>
                  <a:pt x="0" y="2482628"/>
                </a:lnTo>
                <a:lnTo>
                  <a:pt x="0" y="0"/>
                </a:lnTo>
                <a:close/>
              </a:path>
            </a:pathLst>
          </a:custGeom>
          <a:blipFill>
            <a:blip r:embed="rId3"/>
            <a:stretch>
              <a:fillRect l="0" t="0" r="0" b="0"/>
            </a:stretch>
          </a:blipFill>
        </p:spPr>
      </p:sp>
      <p:sp>
        <p:nvSpPr>
          <p:cNvPr name="Freeform 8" id="8"/>
          <p:cNvSpPr/>
          <p:nvPr/>
        </p:nvSpPr>
        <p:spPr>
          <a:xfrm flipH="false" flipV="false" rot="0">
            <a:off x="5797385" y="6192333"/>
            <a:ext cx="10481528" cy="2504436"/>
          </a:xfrm>
          <a:custGeom>
            <a:avLst/>
            <a:gdLst/>
            <a:ahLst/>
            <a:cxnLst/>
            <a:rect r="r" b="b" t="t" l="l"/>
            <a:pathLst>
              <a:path h="2504436" w="10481528">
                <a:moveTo>
                  <a:pt x="0" y="0"/>
                </a:moveTo>
                <a:lnTo>
                  <a:pt x="10481528" y="0"/>
                </a:lnTo>
                <a:lnTo>
                  <a:pt x="10481528" y="2504436"/>
                </a:lnTo>
                <a:lnTo>
                  <a:pt x="0" y="2504436"/>
                </a:lnTo>
                <a:lnTo>
                  <a:pt x="0" y="0"/>
                </a:lnTo>
                <a:close/>
              </a:path>
            </a:pathLst>
          </a:custGeom>
          <a:blipFill>
            <a:blip r:embed="rId4"/>
            <a:stretch>
              <a:fillRect l="0" t="0" r="0" b="0"/>
            </a:stretch>
          </a:blipFill>
        </p:spPr>
      </p:sp>
      <p:sp>
        <p:nvSpPr>
          <p:cNvPr name="TextBox 9" id="9"/>
          <p:cNvSpPr txBox="true"/>
          <p:nvPr/>
        </p:nvSpPr>
        <p:spPr>
          <a:xfrm rot="0">
            <a:off x="5797385" y="1391759"/>
            <a:ext cx="6185598" cy="784225"/>
          </a:xfrm>
          <a:prstGeom prst="rect">
            <a:avLst/>
          </a:prstGeom>
        </p:spPr>
        <p:txBody>
          <a:bodyPr anchor="t" rtlCol="false" tIns="0" lIns="0" bIns="0" rIns="0">
            <a:spAutoFit/>
          </a:bodyPr>
          <a:lstStyle/>
          <a:p>
            <a:pPr algn="ctr">
              <a:lnSpc>
                <a:spcPts val="6049"/>
              </a:lnSpc>
            </a:pPr>
            <a:r>
              <a:rPr lang="en-US" sz="5499" spc="175">
                <a:solidFill>
                  <a:srgbClr val="000000"/>
                </a:solidFill>
                <a:latin typeface="Open Sauce Medium"/>
              </a:rPr>
              <a:t>DISTILBERT</a:t>
            </a:r>
          </a:p>
        </p:txBody>
      </p:sp>
      <p:sp>
        <p:nvSpPr>
          <p:cNvPr name="TextBox 10" id="10"/>
          <p:cNvSpPr txBox="true"/>
          <p:nvPr/>
        </p:nvSpPr>
        <p:spPr>
          <a:xfrm rot="0">
            <a:off x="5797385" y="2349718"/>
            <a:ext cx="6185598" cy="292100"/>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Italics"/>
              </a:rPr>
              <a:t>Transformer Architecture</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267734" y="948916"/>
            <a:ext cx="15752533" cy="8081457"/>
            <a:chOff x="0" y="0"/>
            <a:chExt cx="4148815" cy="2128449"/>
          </a:xfrm>
        </p:grpSpPr>
        <p:sp>
          <p:nvSpPr>
            <p:cNvPr name="Freeform 4" id="4"/>
            <p:cNvSpPr/>
            <p:nvPr/>
          </p:nvSpPr>
          <p:spPr>
            <a:xfrm flipH="false" flipV="false" rot="0">
              <a:off x="0" y="0"/>
              <a:ext cx="4148815" cy="2128450"/>
            </a:xfrm>
            <a:custGeom>
              <a:avLst/>
              <a:gdLst/>
              <a:ahLst/>
              <a:cxnLst/>
              <a:rect r="r" b="b" t="t" l="l"/>
              <a:pathLst>
                <a:path h="2128450" w="4148815">
                  <a:moveTo>
                    <a:pt x="0" y="0"/>
                  </a:moveTo>
                  <a:lnTo>
                    <a:pt x="4148815" y="0"/>
                  </a:lnTo>
                  <a:lnTo>
                    <a:pt x="4148815" y="2128450"/>
                  </a:lnTo>
                  <a:lnTo>
                    <a:pt x="0" y="2128450"/>
                  </a:lnTo>
                  <a:close/>
                </a:path>
              </a:pathLst>
            </a:custGeom>
            <a:solidFill>
              <a:srgbClr val="F5F5F5"/>
            </a:solidFill>
            <a:ln cap="sq">
              <a:noFill/>
              <a:prstDash val="solid"/>
              <a:miter/>
            </a:ln>
          </p:spPr>
        </p:sp>
        <p:sp>
          <p:nvSpPr>
            <p:cNvPr name="TextBox 5" id="5"/>
            <p:cNvSpPr txBox="true"/>
            <p:nvPr/>
          </p:nvSpPr>
          <p:spPr>
            <a:xfrm>
              <a:off x="0" y="-28575"/>
              <a:ext cx="4148815" cy="2157024"/>
            </a:xfrm>
            <a:prstGeom prst="rect">
              <a:avLst/>
            </a:prstGeom>
          </p:spPr>
          <p:txBody>
            <a:bodyPr anchor="ctr" rtlCol="false" tIns="50800" lIns="50800" bIns="50800" rIns="50800"/>
            <a:lstStyle/>
            <a:p>
              <a:pPr algn="r">
                <a:lnSpc>
                  <a:spcPts val="1869"/>
                </a:lnSpc>
              </a:pPr>
            </a:p>
          </p:txBody>
        </p:sp>
      </p:grpSp>
      <p:sp>
        <p:nvSpPr>
          <p:cNvPr name="AutoShape 6" id="6"/>
          <p:cNvSpPr/>
          <p:nvPr/>
        </p:nvSpPr>
        <p:spPr>
          <a:xfrm flipH="true" flipV="true">
            <a:off x="3780929" y="2953998"/>
            <a:ext cx="10218510"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3780929" y="3416626"/>
            <a:ext cx="10218510" cy="5232582"/>
          </a:xfrm>
          <a:custGeom>
            <a:avLst/>
            <a:gdLst/>
            <a:ahLst/>
            <a:cxnLst/>
            <a:rect r="r" b="b" t="t" l="l"/>
            <a:pathLst>
              <a:path h="5232582" w="10218510">
                <a:moveTo>
                  <a:pt x="0" y="0"/>
                </a:moveTo>
                <a:lnTo>
                  <a:pt x="10218509" y="0"/>
                </a:lnTo>
                <a:lnTo>
                  <a:pt x="10218509" y="5232581"/>
                </a:lnTo>
                <a:lnTo>
                  <a:pt x="0" y="5232581"/>
                </a:lnTo>
                <a:lnTo>
                  <a:pt x="0" y="0"/>
                </a:lnTo>
                <a:close/>
              </a:path>
            </a:pathLst>
          </a:custGeom>
          <a:blipFill>
            <a:blip r:embed="rId3"/>
            <a:stretch>
              <a:fillRect l="0" t="0" r="0" b="0"/>
            </a:stretch>
          </a:blipFill>
        </p:spPr>
      </p:sp>
      <p:sp>
        <p:nvSpPr>
          <p:cNvPr name="TextBox 8" id="8"/>
          <p:cNvSpPr txBox="true"/>
          <p:nvPr/>
        </p:nvSpPr>
        <p:spPr>
          <a:xfrm rot="0">
            <a:off x="5797385" y="1391759"/>
            <a:ext cx="6185598" cy="784225"/>
          </a:xfrm>
          <a:prstGeom prst="rect">
            <a:avLst/>
          </a:prstGeom>
        </p:spPr>
        <p:txBody>
          <a:bodyPr anchor="t" rtlCol="false" tIns="0" lIns="0" bIns="0" rIns="0">
            <a:spAutoFit/>
          </a:bodyPr>
          <a:lstStyle/>
          <a:p>
            <a:pPr algn="ctr">
              <a:lnSpc>
                <a:spcPts val="6049"/>
              </a:lnSpc>
            </a:pPr>
            <a:r>
              <a:rPr lang="en-US" sz="5499" spc="175">
                <a:solidFill>
                  <a:srgbClr val="000000"/>
                </a:solidFill>
                <a:latin typeface="Open Sauce Medium"/>
              </a:rPr>
              <a:t>ROBERT</a:t>
            </a:r>
          </a:p>
        </p:txBody>
      </p:sp>
      <p:sp>
        <p:nvSpPr>
          <p:cNvPr name="TextBox 9" id="9"/>
          <p:cNvSpPr txBox="true"/>
          <p:nvPr/>
        </p:nvSpPr>
        <p:spPr>
          <a:xfrm rot="0">
            <a:off x="5797385" y="2349718"/>
            <a:ext cx="6185598" cy="292100"/>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Italics"/>
              </a:rPr>
              <a:t>Transformer Architecture</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267734" y="948916"/>
            <a:ext cx="15752533" cy="8081457"/>
            <a:chOff x="0" y="0"/>
            <a:chExt cx="4148815" cy="2128449"/>
          </a:xfrm>
        </p:grpSpPr>
        <p:sp>
          <p:nvSpPr>
            <p:cNvPr name="Freeform 4" id="4"/>
            <p:cNvSpPr/>
            <p:nvPr/>
          </p:nvSpPr>
          <p:spPr>
            <a:xfrm flipH="false" flipV="false" rot="0">
              <a:off x="0" y="0"/>
              <a:ext cx="4148815" cy="2128450"/>
            </a:xfrm>
            <a:custGeom>
              <a:avLst/>
              <a:gdLst/>
              <a:ahLst/>
              <a:cxnLst/>
              <a:rect r="r" b="b" t="t" l="l"/>
              <a:pathLst>
                <a:path h="2128450" w="4148815">
                  <a:moveTo>
                    <a:pt x="0" y="0"/>
                  </a:moveTo>
                  <a:lnTo>
                    <a:pt x="4148815" y="0"/>
                  </a:lnTo>
                  <a:lnTo>
                    <a:pt x="4148815" y="2128450"/>
                  </a:lnTo>
                  <a:lnTo>
                    <a:pt x="0" y="2128450"/>
                  </a:lnTo>
                  <a:close/>
                </a:path>
              </a:pathLst>
            </a:custGeom>
            <a:solidFill>
              <a:srgbClr val="F5F5F5"/>
            </a:solidFill>
            <a:ln cap="sq">
              <a:noFill/>
              <a:prstDash val="solid"/>
              <a:miter/>
            </a:ln>
          </p:spPr>
        </p:sp>
        <p:sp>
          <p:nvSpPr>
            <p:cNvPr name="TextBox 5" id="5"/>
            <p:cNvSpPr txBox="true"/>
            <p:nvPr/>
          </p:nvSpPr>
          <p:spPr>
            <a:xfrm>
              <a:off x="0" y="-28575"/>
              <a:ext cx="4148815" cy="2157024"/>
            </a:xfrm>
            <a:prstGeom prst="rect">
              <a:avLst/>
            </a:prstGeom>
          </p:spPr>
          <p:txBody>
            <a:bodyPr anchor="ctr" rtlCol="false" tIns="50800" lIns="50800" bIns="50800" rIns="50800"/>
            <a:lstStyle/>
            <a:p>
              <a:pPr algn="r">
                <a:lnSpc>
                  <a:spcPts val="1869"/>
                </a:lnSpc>
              </a:pPr>
            </a:p>
          </p:txBody>
        </p:sp>
      </p:grpSp>
      <p:sp>
        <p:nvSpPr>
          <p:cNvPr name="AutoShape 6" id="6"/>
          <p:cNvSpPr/>
          <p:nvPr/>
        </p:nvSpPr>
        <p:spPr>
          <a:xfrm flipH="true" flipV="true">
            <a:off x="3780929" y="2953998"/>
            <a:ext cx="10218510"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1751829" y="3735048"/>
            <a:ext cx="14784343" cy="2060975"/>
          </a:xfrm>
          <a:custGeom>
            <a:avLst/>
            <a:gdLst/>
            <a:ahLst/>
            <a:cxnLst/>
            <a:rect r="r" b="b" t="t" l="l"/>
            <a:pathLst>
              <a:path h="2060975" w="14784343">
                <a:moveTo>
                  <a:pt x="0" y="0"/>
                </a:moveTo>
                <a:lnTo>
                  <a:pt x="14784342" y="0"/>
                </a:lnTo>
                <a:lnTo>
                  <a:pt x="14784342" y="2060976"/>
                </a:lnTo>
                <a:lnTo>
                  <a:pt x="0" y="2060976"/>
                </a:lnTo>
                <a:lnTo>
                  <a:pt x="0" y="0"/>
                </a:lnTo>
                <a:close/>
              </a:path>
            </a:pathLst>
          </a:custGeom>
          <a:blipFill>
            <a:blip r:embed="rId3"/>
            <a:stretch>
              <a:fillRect l="0" t="0" r="0" b="0"/>
            </a:stretch>
          </a:blipFill>
        </p:spPr>
      </p:sp>
      <p:sp>
        <p:nvSpPr>
          <p:cNvPr name="TextBox 8" id="8"/>
          <p:cNvSpPr txBox="true"/>
          <p:nvPr/>
        </p:nvSpPr>
        <p:spPr>
          <a:xfrm rot="0">
            <a:off x="5797385" y="1391759"/>
            <a:ext cx="6185598" cy="784225"/>
          </a:xfrm>
          <a:prstGeom prst="rect">
            <a:avLst/>
          </a:prstGeom>
        </p:spPr>
        <p:txBody>
          <a:bodyPr anchor="t" rtlCol="false" tIns="0" lIns="0" bIns="0" rIns="0">
            <a:spAutoFit/>
          </a:bodyPr>
          <a:lstStyle/>
          <a:p>
            <a:pPr algn="ctr">
              <a:lnSpc>
                <a:spcPts val="6049"/>
              </a:lnSpc>
            </a:pPr>
            <a:r>
              <a:rPr lang="en-US" sz="5499" spc="175">
                <a:solidFill>
                  <a:srgbClr val="000000"/>
                </a:solidFill>
                <a:latin typeface="Open Sauce Medium"/>
              </a:rPr>
              <a:t>ROBERT</a:t>
            </a:r>
          </a:p>
        </p:txBody>
      </p:sp>
      <p:sp>
        <p:nvSpPr>
          <p:cNvPr name="TextBox 9" id="9"/>
          <p:cNvSpPr txBox="true"/>
          <p:nvPr/>
        </p:nvSpPr>
        <p:spPr>
          <a:xfrm rot="0">
            <a:off x="5797385" y="2349718"/>
            <a:ext cx="6185598" cy="292100"/>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Italics"/>
              </a:rPr>
              <a:t>Transformer Architecture</a:t>
            </a:r>
          </a:p>
        </p:txBody>
      </p:sp>
      <p:sp>
        <p:nvSpPr>
          <p:cNvPr name="TextBox 10" id="10"/>
          <p:cNvSpPr txBox="true"/>
          <p:nvPr/>
        </p:nvSpPr>
        <p:spPr>
          <a:xfrm rot="0">
            <a:off x="3473946" y="5976999"/>
            <a:ext cx="11340108" cy="887095"/>
          </a:xfrm>
          <a:prstGeom prst="rect">
            <a:avLst/>
          </a:prstGeom>
        </p:spPr>
        <p:txBody>
          <a:bodyPr anchor="t" rtlCol="false" tIns="0" lIns="0" bIns="0" rIns="0">
            <a:spAutoFit/>
          </a:bodyPr>
          <a:lstStyle/>
          <a:p>
            <a:pPr algn="ctr">
              <a:lnSpc>
                <a:spcPts val="7279"/>
              </a:lnSpc>
            </a:pPr>
            <a:r>
              <a:rPr lang="en-US" sz="5199">
                <a:solidFill>
                  <a:srgbClr val="192253"/>
                </a:solidFill>
                <a:latin typeface="Canva Sans Bold"/>
              </a:rPr>
              <a:t>Epochs = 1, Test Accuracy = 98.36%</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838745" y="4174609"/>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838649" y="1977800"/>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3713044"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Objective</a:t>
            </a:r>
          </a:p>
        </p:txBody>
      </p:sp>
      <p:sp>
        <p:nvSpPr>
          <p:cNvPr name="TextBox 6" id="6"/>
          <p:cNvSpPr txBox="true"/>
          <p:nvPr/>
        </p:nvSpPr>
        <p:spPr>
          <a:xfrm rot="0">
            <a:off x="362880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01</a:t>
            </a:r>
          </a:p>
        </p:txBody>
      </p:sp>
      <p:sp>
        <p:nvSpPr>
          <p:cNvPr name="TextBox 7" id="7"/>
          <p:cNvSpPr txBox="true"/>
          <p:nvPr/>
        </p:nvSpPr>
        <p:spPr>
          <a:xfrm rot="0">
            <a:off x="649426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02</a:t>
            </a:r>
          </a:p>
        </p:txBody>
      </p:sp>
      <p:sp>
        <p:nvSpPr>
          <p:cNvPr name="TextBox 8" id="8"/>
          <p:cNvSpPr txBox="true"/>
          <p:nvPr/>
        </p:nvSpPr>
        <p:spPr>
          <a:xfrm rot="0">
            <a:off x="942688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03</a:t>
            </a:r>
          </a:p>
        </p:txBody>
      </p:sp>
      <p:sp>
        <p:nvSpPr>
          <p:cNvPr name="TextBox 9" id="9"/>
          <p:cNvSpPr txBox="true"/>
          <p:nvPr/>
        </p:nvSpPr>
        <p:spPr>
          <a:xfrm rot="0">
            <a:off x="1235917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04</a:t>
            </a:r>
          </a:p>
        </p:txBody>
      </p:sp>
      <p:sp>
        <p:nvSpPr>
          <p:cNvPr name="TextBox 10" id="10"/>
          <p:cNvSpPr txBox="true"/>
          <p:nvPr/>
        </p:nvSpPr>
        <p:spPr>
          <a:xfrm rot="0">
            <a:off x="6662736"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Dataset EDA</a:t>
            </a:r>
          </a:p>
        </p:txBody>
      </p:sp>
      <p:sp>
        <p:nvSpPr>
          <p:cNvPr name="TextBox 11" id="11"/>
          <p:cNvSpPr txBox="true"/>
          <p:nvPr/>
        </p:nvSpPr>
        <p:spPr>
          <a:xfrm rot="0">
            <a:off x="9612429"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NPT Classification</a:t>
            </a:r>
          </a:p>
        </p:txBody>
      </p:sp>
      <p:sp>
        <p:nvSpPr>
          <p:cNvPr name="TextBox 12" id="12"/>
          <p:cNvSpPr txBox="true"/>
          <p:nvPr/>
        </p:nvSpPr>
        <p:spPr>
          <a:xfrm rot="0">
            <a:off x="12562122"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NPT Regression</a:t>
            </a:r>
          </a:p>
        </p:txBody>
      </p:sp>
      <p:sp>
        <p:nvSpPr>
          <p:cNvPr name="TextBox 13" id="13"/>
          <p:cNvSpPr txBox="true"/>
          <p:nvPr/>
        </p:nvSpPr>
        <p:spPr>
          <a:xfrm rot="0">
            <a:off x="3713044" y="7666072"/>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PT Classification</a:t>
            </a:r>
          </a:p>
        </p:txBody>
      </p:sp>
      <p:sp>
        <p:nvSpPr>
          <p:cNvPr name="TextBox 14" id="14"/>
          <p:cNvSpPr txBox="true"/>
          <p:nvPr/>
        </p:nvSpPr>
        <p:spPr>
          <a:xfrm rot="0">
            <a:off x="3628807"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05</a:t>
            </a:r>
          </a:p>
        </p:txBody>
      </p:sp>
      <p:sp>
        <p:nvSpPr>
          <p:cNvPr name="TextBox 15" id="15"/>
          <p:cNvSpPr txBox="true"/>
          <p:nvPr/>
        </p:nvSpPr>
        <p:spPr>
          <a:xfrm rot="0">
            <a:off x="6494264"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06</a:t>
            </a:r>
          </a:p>
        </p:txBody>
      </p:sp>
      <p:sp>
        <p:nvSpPr>
          <p:cNvPr name="TextBox 16" id="16"/>
          <p:cNvSpPr txBox="true"/>
          <p:nvPr/>
        </p:nvSpPr>
        <p:spPr>
          <a:xfrm rot="0">
            <a:off x="9426884"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07</a:t>
            </a:r>
          </a:p>
        </p:txBody>
      </p:sp>
      <p:sp>
        <p:nvSpPr>
          <p:cNvPr name="TextBox 17" id="17"/>
          <p:cNvSpPr txBox="true"/>
          <p:nvPr/>
        </p:nvSpPr>
        <p:spPr>
          <a:xfrm rot="0">
            <a:off x="12359177"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08</a:t>
            </a:r>
          </a:p>
        </p:txBody>
      </p:sp>
      <p:sp>
        <p:nvSpPr>
          <p:cNvPr name="TextBox 18" id="18"/>
          <p:cNvSpPr txBox="true"/>
          <p:nvPr/>
        </p:nvSpPr>
        <p:spPr>
          <a:xfrm rot="0">
            <a:off x="6662736" y="7666072"/>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PT Regression</a:t>
            </a:r>
          </a:p>
        </p:txBody>
      </p:sp>
      <p:sp>
        <p:nvSpPr>
          <p:cNvPr name="TextBox 19" id="19"/>
          <p:cNvSpPr txBox="true"/>
          <p:nvPr/>
        </p:nvSpPr>
        <p:spPr>
          <a:xfrm rot="0">
            <a:off x="9612429" y="7666072"/>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Conclusion</a:t>
            </a:r>
          </a:p>
        </p:txBody>
      </p:sp>
      <p:sp>
        <p:nvSpPr>
          <p:cNvPr name="TextBox 20" id="20"/>
          <p:cNvSpPr txBox="true"/>
          <p:nvPr/>
        </p:nvSpPr>
        <p:spPr>
          <a:xfrm rot="0">
            <a:off x="12562122" y="7666072"/>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Questions</a:t>
            </a:r>
          </a:p>
        </p:txBody>
      </p:sp>
      <p:sp>
        <p:nvSpPr>
          <p:cNvPr name="TextBox 21" id="21"/>
          <p:cNvSpPr txBox="true"/>
          <p:nvPr/>
        </p:nvSpPr>
        <p:spPr>
          <a:xfrm rot="0">
            <a:off x="3838615" y="2876325"/>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Tree>
  </p:cSld>
  <p:clrMapOvr>
    <a:masterClrMapping/>
  </p:clrMapOvr>
  <p:transition spd="slow">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267734" y="948916"/>
            <a:ext cx="15752533" cy="8081457"/>
            <a:chOff x="0" y="0"/>
            <a:chExt cx="4148815" cy="2128449"/>
          </a:xfrm>
        </p:grpSpPr>
        <p:sp>
          <p:nvSpPr>
            <p:cNvPr name="Freeform 4" id="4"/>
            <p:cNvSpPr/>
            <p:nvPr/>
          </p:nvSpPr>
          <p:spPr>
            <a:xfrm flipH="false" flipV="false" rot="0">
              <a:off x="0" y="0"/>
              <a:ext cx="4148815" cy="2128450"/>
            </a:xfrm>
            <a:custGeom>
              <a:avLst/>
              <a:gdLst/>
              <a:ahLst/>
              <a:cxnLst/>
              <a:rect r="r" b="b" t="t" l="l"/>
              <a:pathLst>
                <a:path h="2128450" w="4148815">
                  <a:moveTo>
                    <a:pt x="0" y="0"/>
                  </a:moveTo>
                  <a:lnTo>
                    <a:pt x="4148815" y="0"/>
                  </a:lnTo>
                  <a:lnTo>
                    <a:pt x="4148815" y="2128450"/>
                  </a:lnTo>
                  <a:lnTo>
                    <a:pt x="0" y="2128450"/>
                  </a:lnTo>
                  <a:close/>
                </a:path>
              </a:pathLst>
            </a:custGeom>
            <a:solidFill>
              <a:srgbClr val="F5F5F5"/>
            </a:solidFill>
            <a:ln cap="sq">
              <a:noFill/>
              <a:prstDash val="solid"/>
              <a:miter/>
            </a:ln>
          </p:spPr>
        </p:sp>
        <p:sp>
          <p:nvSpPr>
            <p:cNvPr name="TextBox 5" id="5"/>
            <p:cNvSpPr txBox="true"/>
            <p:nvPr/>
          </p:nvSpPr>
          <p:spPr>
            <a:xfrm>
              <a:off x="0" y="-28575"/>
              <a:ext cx="4148815" cy="2157024"/>
            </a:xfrm>
            <a:prstGeom prst="rect">
              <a:avLst/>
            </a:prstGeom>
          </p:spPr>
          <p:txBody>
            <a:bodyPr anchor="ctr" rtlCol="false" tIns="50800" lIns="50800" bIns="50800" rIns="50800"/>
            <a:lstStyle/>
            <a:p>
              <a:pPr algn="r">
                <a:lnSpc>
                  <a:spcPts val="1869"/>
                </a:lnSpc>
              </a:pPr>
            </a:p>
          </p:txBody>
        </p:sp>
      </p:grpSp>
      <p:sp>
        <p:nvSpPr>
          <p:cNvPr name="AutoShape 6" id="6"/>
          <p:cNvSpPr/>
          <p:nvPr/>
        </p:nvSpPr>
        <p:spPr>
          <a:xfrm flipH="true" flipV="true">
            <a:off x="3780929" y="2953998"/>
            <a:ext cx="10218510"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5797385" y="1391759"/>
            <a:ext cx="6185598" cy="784225"/>
          </a:xfrm>
          <a:prstGeom prst="rect">
            <a:avLst/>
          </a:prstGeom>
        </p:spPr>
        <p:txBody>
          <a:bodyPr anchor="t" rtlCol="false" tIns="0" lIns="0" bIns="0" rIns="0">
            <a:spAutoFit/>
          </a:bodyPr>
          <a:lstStyle/>
          <a:p>
            <a:pPr algn="ctr">
              <a:lnSpc>
                <a:spcPts val="6049"/>
              </a:lnSpc>
            </a:pPr>
            <a:r>
              <a:rPr lang="en-US" sz="5499" spc="175">
                <a:solidFill>
                  <a:srgbClr val="000000"/>
                </a:solidFill>
                <a:latin typeface="Open Sauce Medium"/>
              </a:rPr>
              <a:t>ROBERT</a:t>
            </a:r>
          </a:p>
        </p:txBody>
      </p:sp>
      <p:sp>
        <p:nvSpPr>
          <p:cNvPr name="TextBox 8" id="8"/>
          <p:cNvSpPr txBox="true"/>
          <p:nvPr/>
        </p:nvSpPr>
        <p:spPr>
          <a:xfrm rot="0">
            <a:off x="5797385" y="2349718"/>
            <a:ext cx="6185598" cy="292100"/>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Italics"/>
              </a:rPr>
              <a:t>Transformer Architecture</a:t>
            </a:r>
          </a:p>
        </p:txBody>
      </p:sp>
      <p:sp>
        <p:nvSpPr>
          <p:cNvPr name="Freeform 9" id="9"/>
          <p:cNvSpPr/>
          <p:nvPr/>
        </p:nvSpPr>
        <p:spPr>
          <a:xfrm flipH="false" flipV="false" rot="0">
            <a:off x="4308051" y="6192144"/>
            <a:ext cx="12183137" cy="2249195"/>
          </a:xfrm>
          <a:custGeom>
            <a:avLst/>
            <a:gdLst/>
            <a:ahLst/>
            <a:cxnLst/>
            <a:rect r="r" b="b" t="t" l="l"/>
            <a:pathLst>
              <a:path h="2249195" w="12183137">
                <a:moveTo>
                  <a:pt x="0" y="0"/>
                </a:moveTo>
                <a:lnTo>
                  <a:pt x="12183137" y="0"/>
                </a:lnTo>
                <a:lnTo>
                  <a:pt x="12183137" y="2249194"/>
                </a:lnTo>
                <a:lnTo>
                  <a:pt x="0" y="2249194"/>
                </a:lnTo>
                <a:lnTo>
                  <a:pt x="0" y="0"/>
                </a:lnTo>
                <a:close/>
              </a:path>
            </a:pathLst>
          </a:custGeom>
          <a:blipFill>
            <a:blip r:embed="rId3"/>
            <a:stretch>
              <a:fillRect l="0" t="0" r="0" b="0"/>
            </a:stretch>
          </a:blipFill>
        </p:spPr>
      </p:sp>
      <p:sp>
        <p:nvSpPr>
          <p:cNvPr name="Freeform 10" id="10"/>
          <p:cNvSpPr/>
          <p:nvPr/>
        </p:nvSpPr>
        <p:spPr>
          <a:xfrm flipH="false" flipV="false" rot="0">
            <a:off x="1793279" y="3501686"/>
            <a:ext cx="11001713" cy="2180870"/>
          </a:xfrm>
          <a:custGeom>
            <a:avLst/>
            <a:gdLst/>
            <a:ahLst/>
            <a:cxnLst/>
            <a:rect r="r" b="b" t="t" l="l"/>
            <a:pathLst>
              <a:path h="2180870" w="11001713">
                <a:moveTo>
                  <a:pt x="0" y="0"/>
                </a:moveTo>
                <a:lnTo>
                  <a:pt x="11001713" y="0"/>
                </a:lnTo>
                <a:lnTo>
                  <a:pt x="11001713" y="2180870"/>
                </a:lnTo>
                <a:lnTo>
                  <a:pt x="0" y="2180870"/>
                </a:lnTo>
                <a:lnTo>
                  <a:pt x="0" y="0"/>
                </a:lnTo>
                <a:close/>
              </a:path>
            </a:pathLst>
          </a:custGeom>
          <a:blipFill>
            <a:blip r:embed="rId4"/>
            <a:stretch>
              <a:fillRect l="0" t="0" r="0" b="0"/>
            </a:stretch>
          </a:blipFill>
        </p:spPr>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44952" y="2388452"/>
            <a:ext cx="11950941" cy="6869848"/>
            <a:chOff x="0" y="0"/>
            <a:chExt cx="3270686" cy="1880112"/>
          </a:xfrm>
        </p:grpSpPr>
        <p:sp>
          <p:nvSpPr>
            <p:cNvPr name="Freeform 4" id="4"/>
            <p:cNvSpPr/>
            <p:nvPr/>
          </p:nvSpPr>
          <p:spPr>
            <a:xfrm flipH="false" flipV="false" rot="0">
              <a:off x="0" y="0"/>
              <a:ext cx="3270686" cy="1880112"/>
            </a:xfrm>
            <a:custGeom>
              <a:avLst/>
              <a:gdLst/>
              <a:ahLst/>
              <a:cxnLst/>
              <a:rect r="r" b="b" t="t" l="l"/>
              <a:pathLst>
                <a:path h="1880112" w="3270686">
                  <a:moveTo>
                    <a:pt x="0" y="0"/>
                  </a:moveTo>
                  <a:lnTo>
                    <a:pt x="3270686" y="0"/>
                  </a:lnTo>
                  <a:lnTo>
                    <a:pt x="3270686" y="1880112"/>
                  </a:lnTo>
                  <a:lnTo>
                    <a:pt x="0" y="1880112"/>
                  </a:lnTo>
                  <a:close/>
                </a:path>
              </a:pathLst>
            </a:custGeom>
            <a:solidFill>
              <a:srgbClr val="192253"/>
            </a:solidFill>
          </p:spPr>
        </p:sp>
        <p:sp>
          <p:nvSpPr>
            <p:cNvPr name="TextBox 5" id="5"/>
            <p:cNvSpPr txBox="true"/>
            <p:nvPr/>
          </p:nvSpPr>
          <p:spPr>
            <a:xfrm>
              <a:off x="0" y="-38100"/>
              <a:ext cx="3270686" cy="1918212"/>
            </a:xfrm>
            <a:prstGeom prst="rect">
              <a:avLst/>
            </a:prstGeom>
          </p:spPr>
          <p:txBody>
            <a:bodyPr anchor="ctr" rtlCol="false" tIns="50800" lIns="50800" bIns="50800" rIns="50800"/>
            <a:lstStyle/>
            <a:p>
              <a:pPr algn="ctr">
                <a:lnSpc>
                  <a:spcPts val="2659"/>
                </a:lnSpc>
              </a:pPr>
            </a:p>
          </p:txBody>
        </p:sp>
      </p:grpSp>
      <p:graphicFrame>
        <p:nvGraphicFramePr>
          <p:cNvPr name="Table 6" id="6"/>
          <p:cNvGraphicFramePr>
            <a:graphicFrameLocks noGrp="true"/>
          </p:cNvGraphicFramePr>
          <p:nvPr/>
        </p:nvGraphicFramePr>
        <p:xfrm>
          <a:off x="4015991" y="4528527"/>
          <a:ext cx="10608862" cy="2589698"/>
        </p:xfrm>
        <a:graphic>
          <a:graphicData uri="http://schemas.openxmlformats.org/drawingml/2006/table">
            <a:tbl>
              <a:tblPr/>
              <a:tblGrid>
                <a:gridCol w="3536287"/>
                <a:gridCol w="3536287"/>
                <a:gridCol w="3536287"/>
              </a:tblGrid>
              <a:tr h="1099925">
                <a:tc>
                  <a:txBody>
                    <a:bodyPr anchor="t" rtlCol="false"/>
                    <a:lstStyle/>
                    <a:p>
                      <a:pPr algn="ctr">
                        <a:lnSpc>
                          <a:spcPts val="2379"/>
                        </a:lnSpc>
                        <a:defRPr/>
                      </a:pPr>
                      <a:r>
                        <a:rPr lang="en-US" sz="1699">
                          <a:solidFill>
                            <a:srgbClr val="FFFFFF"/>
                          </a:solidFill>
                          <a:latin typeface="Agrandir Narrow Bold"/>
                        </a:rPr>
                        <a:t>Metric/Model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Bold"/>
                        </a:rPr>
                        <a:t>DistilBERT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Bold"/>
                        </a:rPr>
                        <a:t>RoBERT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489772">
                <a:tc>
                  <a:txBody>
                    <a:bodyPr anchor="t" rtlCol="false"/>
                    <a:lstStyle/>
                    <a:p>
                      <a:pPr algn="ctr">
                        <a:lnSpc>
                          <a:spcPts val="2379"/>
                        </a:lnSpc>
                        <a:defRPr/>
                      </a:pPr>
                      <a:r>
                        <a:rPr lang="en-US" sz="1699">
                          <a:solidFill>
                            <a:srgbClr val="FFFFFF"/>
                          </a:solidFill>
                          <a:latin typeface="Agrandir Narrow"/>
                        </a:rPr>
                        <a:t>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a:rPr>
                        <a:t>98.56%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a:rPr>
                        <a:t>98.36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4286060" y="1066800"/>
            <a:ext cx="9715881" cy="616585"/>
          </a:xfrm>
          <a:prstGeom prst="rect">
            <a:avLst/>
          </a:prstGeom>
        </p:spPr>
        <p:txBody>
          <a:bodyPr anchor="t" rtlCol="false" tIns="0" lIns="0" bIns="0" rIns="0">
            <a:spAutoFit/>
          </a:bodyPr>
          <a:lstStyle/>
          <a:p>
            <a:pPr algn="ctr">
              <a:lnSpc>
                <a:spcPts val="4730"/>
              </a:lnSpc>
            </a:pPr>
            <a:r>
              <a:rPr lang="en-US" sz="4300" spc="137">
                <a:solidFill>
                  <a:srgbClr val="223289"/>
                </a:solidFill>
                <a:latin typeface="Days"/>
              </a:rPr>
              <a:t>Model Evaluation And Testing</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5872164" y="3288919"/>
            <a:ext cx="6543672" cy="720725"/>
          </a:xfrm>
          <a:prstGeom prst="rect">
            <a:avLst/>
          </a:prstGeom>
        </p:spPr>
        <p:txBody>
          <a:bodyPr anchor="t" rtlCol="false" tIns="0" lIns="0" bIns="0" rIns="0">
            <a:spAutoFit/>
          </a:bodyPr>
          <a:lstStyle/>
          <a:p>
            <a:pPr algn="ctr">
              <a:lnSpc>
                <a:spcPts val="5500"/>
              </a:lnSpc>
            </a:pPr>
            <a:r>
              <a:rPr lang="en-US" sz="5000" spc="160">
                <a:solidFill>
                  <a:srgbClr val="000000"/>
                </a:solidFill>
                <a:latin typeface="Days"/>
              </a:rPr>
              <a:t>Regression Model</a:t>
            </a:r>
          </a:p>
        </p:txBody>
      </p:sp>
      <p:sp>
        <p:nvSpPr>
          <p:cNvPr name="TextBox 7" id="7"/>
          <p:cNvSpPr txBox="true"/>
          <p:nvPr/>
        </p:nvSpPr>
        <p:spPr>
          <a:xfrm rot="0">
            <a:off x="4228803" y="4523994"/>
            <a:ext cx="9574286" cy="1586230"/>
          </a:xfrm>
          <a:prstGeom prst="rect">
            <a:avLst/>
          </a:prstGeom>
        </p:spPr>
        <p:txBody>
          <a:bodyPr anchor="t" rtlCol="false" tIns="0" lIns="0" bIns="0" rIns="0">
            <a:spAutoFit/>
          </a:bodyPr>
          <a:lstStyle/>
          <a:p>
            <a:pPr algn="ctr">
              <a:lnSpc>
                <a:spcPts val="3300"/>
              </a:lnSpc>
            </a:pPr>
            <a:r>
              <a:rPr lang="en-US" sz="3000" spc="96">
                <a:solidFill>
                  <a:srgbClr val="000000"/>
                </a:solidFill>
                <a:latin typeface="Open Sauce Medium"/>
              </a:rPr>
              <a:t>USING PRETRAINED MODEL TO PREDICT THE SCORE</a:t>
            </a:r>
          </a:p>
          <a:p>
            <a:pPr algn="ctr">
              <a:lnSpc>
                <a:spcPts val="3300"/>
              </a:lnSpc>
            </a:pPr>
          </a:p>
          <a:p>
            <a:pPr algn="ctr">
              <a:lnSpc>
                <a:spcPts val="2530"/>
              </a:lnSpc>
            </a:pPr>
            <a:r>
              <a:rPr lang="en-US" sz="2300" spc="73">
                <a:solidFill>
                  <a:srgbClr val="000000"/>
                </a:solidFill>
                <a:latin typeface="Open Sauce Medium Italics"/>
              </a:rPr>
              <a:t> TRANSFORMERS ARCHITECUTRE</a:t>
            </a:r>
          </a:p>
        </p:txBody>
      </p:sp>
      <p:sp>
        <p:nvSpPr>
          <p:cNvPr name="AutoShape 8" id="8"/>
          <p:cNvSpPr/>
          <p:nvPr/>
        </p:nvSpPr>
        <p:spPr>
          <a:xfrm flipH="true" flipV="true">
            <a:off x="-5661613" y="6638905"/>
            <a:ext cx="15156557" cy="0"/>
          </a:xfrm>
          <a:prstGeom prst="line">
            <a:avLst/>
          </a:prstGeom>
          <a:ln cap="flat" w="76200">
            <a:solidFill>
              <a:srgbClr val="C23A97"/>
            </a:solidFill>
            <a:prstDash val="solid"/>
            <a:headEnd type="none" len="sm" w="sm"/>
            <a:tailEnd type="none" len="sm" w="sm"/>
          </a:ln>
        </p:spPr>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544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691519" y="5625723"/>
            <a:ext cx="4873500" cy="438786"/>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Open Sauce Medium"/>
              </a:rPr>
              <a:t>XLNet</a:t>
            </a:r>
          </a:p>
        </p:txBody>
      </p:sp>
      <p:sp>
        <p:nvSpPr>
          <p:cNvPr name="TextBox 7" id="7"/>
          <p:cNvSpPr txBox="true"/>
          <p:nvPr/>
        </p:nvSpPr>
        <p:spPr>
          <a:xfrm rot="0">
            <a:off x="4691519" y="4063923"/>
            <a:ext cx="3736180" cy="1426210"/>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Agrandir Narrow"/>
              </a:rPr>
              <a:t>designed to reduce memory consumption and improve scalability. However, it often requires more training time and computational resources to achieve optimal performance. </a:t>
            </a:r>
          </a:p>
        </p:txBody>
      </p:sp>
      <p:grpSp>
        <p:nvGrpSpPr>
          <p:cNvPr name="Group 8" id="8"/>
          <p:cNvGrpSpPr/>
          <p:nvPr/>
        </p:nvGrpSpPr>
        <p:grpSpPr>
          <a:xfrm rot="0">
            <a:off x="3417346" y="3597157"/>
            <a:ext cx="898829" cy="939201"/>
            <a:chOff x="0" y="0"/>
            <a:chExt cx="1198439" cy="1252268"/>
          </a:xfrm>
        </p:grpSpPr>
        <p:grpSp>
          <p:nvGrpSpPr>
            <p:cNvPr name="Group 9" id="9"/>
            <p:cNvGrpSpPr/>
            <p:nvPr/>
          </p:nvGrpSpPr>
          <p:grpSpPr>
            <a:xfrm rot="0">
              <a:off x="0" y="0"/>
              <a:ext cx="1198439" cy="1252268"/>
              <a:chOff x="0" y="0"/>
              <a:chExt cx="354711" cy="370643"/>
            </a:xfrm>
          </p:grpSpPr>
          <p:sp>
            <p:nvSpPr>
              <p:cNvPr name="Freeform 10" id="1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1" id="11"/>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01</a:t>
              </a:r>
            </a:p>
          </p:txBody>
        </p:sp>
      </p:grpSp>
      <p:sp>
        <p:nvSpPr>
          <p:cNvPr name="TextBox 13" id="13"/>
          <p:cNvSpPr txBox="true"/>
          <p:nvPr/>
        </p:nvSpPr>
        <p:spPr>
          <a:xfrm rot="0">
            <a:off x="4691519" y="3613079"/>
            <a:ext cx="3736180" cy="438786"/>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Open Sauce Medium"/>
              </a:rPr>
              <a:t>ALBERT</a:t>
            </a:r>
          </a:p>
        </p:txBody>
      </p:sp>
      <p:sp>
        <p:nvSpPr>
          <p:cNvPr name="TextBox 14" id="14"/>
          <p:cNvSpPr txBox="true"/>
          <p:nvPr/>
        </p:nvSpPr>
        <p:spPr>
          <a:xfrm rot="0">
            <a:off x="4691519" y="6076568"/>
            <a:ext cx="3736180" cy="1702435"/>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Agrandir Narrow"/>
              </a:rPr>
              <a:t>This model outperforms many in capturing bidirectional context and achieving stateof-the-art results on various benchmarks. Its complexity and higher computational requirements, however, pose significant challenges.</a:t>
            </a:r>
          </a:p>
        </p:txBody>
      </p:sp>
      <p:sp>
        <p:nvSpPr>
          <p:cNvPr name="TextBox 15" id="15"/>
          <p:cNvSpPr txBox="true"/>
          <p:nvPr/>
        </p:nvSpPr>
        <p:spPr>
          <a:xfrm rot="0">
            <a:off x="10791591" y="4063923"/>
            <a:ext cx="3817417" cy="1426210"/>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Agrandir Narrow"/>
              </a:rPr>
              <a:t>An optimized version of BERT, RoBERTa excels in performance due to its extensive training on more data and modifications in training strategies. Despite its superior performance, it is computationally intensive.</a:t>
            </a:r>
          </a:p>
        </p:txBody>
      </p:sp>
      <p:sp>
        <p:nvSpPr>
          <p:cNvPr name="TextBox 16" id="16"/>
          <p:cNvSpPr txBox="true"/>
          <p:nvPr/>
        </p:nvSpPr>
        <p:spPr>
          <a:xfrm rot="0">
            <a:off x="10791591" y="3613079"/>
            <a:ext cx="4074611" cy="438786"/>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Open Sauce Medium"/>
              </a:rPr>
              <a:t>RoBERTa</a:t>
            </a:r>
          </a:p>
        </p:txBody>
      </p:sp>
      <p:sp>
        <p:nvSpPr>
          <p:cNvPr name="TextBox 17" id="17"/>
          <p:cNvSpPr txBox="true"/>
          <p:nvPr/>
        </p:nvSpPr>
        <p:spPr>
          <a:xfrm rot="0">
            <a:off x="10791591" y="6076568"/>
            <a:ext cx="3654943" cy="1978660"/>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Agrandir Narrow"/>
              </a:rPr>
              <a:t>A distilled version of BERT, DistilBERT is designed to be smaller, faster, and lighter while retaining 97% of BERT’s performance while being 60% faster and smaller.. This balance of efficiency and effectiveness makes it an ideal choice for our regression task,</a:t>
            </a:r>
          </a:p>
        </p:txBody>
      </p:sp>
      <p:sp>
        <p:nvSpPr>
          <p:cNvPr name="TextBox 18" id="18"/>
          <p:cNvSpPr txBox="true"/>
          <p:nvPr/>
        </p:nvSpPr>
        <p:spPr>
          <a:xfrm rot="0">
            <a:off x="10791591" y="5625723"/>
            <a:ext cx="5592507" cy="438786"/>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Open Sauce Medium"/>
              </a:rPr>
              <a:t>DistilBERT</a:t>
            </a:r>
          </a:p>
        </p:txBody>
      </p:sp>
      <p:grpSp>
        <p:nvGrpSpPr>
          <p:cNvPr name="Group 19" id="19"/>
          <p:cNvGrpSpPr/>
          <p:nvPr/>
        </p:nvGrpSpPr>
        <p:grpSpPr>
          <a:xfrm rot="0">
            <a:off x="9565018" y="3582264"/>
            <a:ext cx="898829" cy="939201"/>
            <a:chOff x="0" y="0"/>
            <a:chExt cx="1198439" cy="1252268"/>
          </a:xfrm>
        </p:grpSpPr>
        <p:grpSp>
          <p:nvGrpSpPr>
            <p:cNvPr name="Group 20" id="20"/>
            <p:cNvGrpSpPr/>
            <p:nvPr/>
          </p:nvGrpSpPr>
          <p:grpSpPr>
            <a:xfrm rot="0">
              <a:off x="0" y="0"/>
              <a:ext cx="1198439" cy="1252268"/>
              <a:chOff x="0" y="0"/>
              <a:chExt cx="354711" cy="370643"/>
            </a:xfrm>
          </p:grpSpPr>
          <p:sp>
            <p:nvSpPr>
              <p:cNvPr name="Freeform 21" id="21"/>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2" id="22"/>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02</a:t>
              </a:r>
            </a:p>
          </p:txBody>
        </p:sp>
      </p:grpSp>
      <p:grpSp>
        <p:nvGrpSpPr>
          <p:cNvPr name="Group 24" id="24"/>
          <p:cNvGrpSpPr/>
          <p:nvPr/>
        </p:nvGrpSpPr>
        <p:grpSpPr>
          <a:xfrm rot="0">
            <a:off x="3417346" y="5594908"/>
            <a:ext cx="898829" cy="939201"/>
            <a:chOff x="0" y="0"/>
            <a:chExt cx="1198439" cy="1252268"/>
          </a:xfrm>
        </p:grpSpPr>
        <p:grpSp>
          <p:nvGrpSpPr>
            <p:cNvPr name="Group 25" id="25"/>
            <p:cNvGrpSpPr/>
            <p:nvPr/>
          </p:nvGrpSpPr>
          <p:grpSpPr>
            <a:xfrm rot="0">
              <a:off x="0" y="0"/>
              <a:ext cx="1198439" cy="1252268"/>
              <a:chOff x="0" y="0"/>
              <a:chExt cx="354711" cy="370643"/>
            </a:xfrm>
          </p:grpSpPr>
          <p:sp>
            <p:nvSpPr>
              <p:cNvPr name="Freeform 26" id="26"/>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7" id="27"/>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03</a:t>
              </a:r>
            </a:p>
          </p:txBody>
        </p:sp>
      </p:grpSp>
      <p:grpSp>
        <p:nvGrpSpPr>
          <p:cNvPr name="Group 29" id="29"/>
          <p:cNvGrpSpPr/>
          <p:nvPr/>
        </p:nvGrpSpPr>
        <p:grpSpPr>
          <a:xfrm rot="0">
            <a:off x="9565018" y="5594908"/>
            <a:ext cx="898829" cy="939201"/>
            <a:chOff x="0" y="0"/>
            <a:chExt cx="1198439" cy="1252268"/>
          </a:xfrm>
        </p:grpSpPr>
        <p:grpSp>
          <p:nvGrpSpPr>
            <p:cNvPr name="Group 30" id="30"/>
            <p:cNvGrpSpPr/>
            <p:nvPr/>
          </p:nvGrpSpPr>
          <p:grpSpPr>
            <a:xfrm rot="0">
              <a:off x="0" y="0"/>
              <a:ext cx="1198439" cy="1252268"/>
              <a:chOff x="0" y="0"/>
              <a:chExt cx="354711" cy="370643"/>
            </a:xfrm>
          </p:grpSpPr>
          <p:sp>
            <p:nvSpPr>
              <p:cNvPr name="Freeform 31" id="31"/>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32" id="32"/>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04</a:t>
              </a:r>
            </a:p>
          </p:txBody>
        </p:sp>
      </p:grpSp>
      <p:sp>
        <p:nvSpPr>
          <p:cNvPr name="TextBox 34" id="34"/>
          <p:cNvSpPr txBox="true"/>
          <p:nvPr/>
        </p:nvSpPr>
        <p:spPr>
          <a:xfrm rot="0">
            <a:off x="5738454" y="2246618"/>
            <a:ext cx="7089807" cy="774700"/>
          </a:xfrm>
          <a:prstGeom prst="rect">
            <a:avLst/>
          </a:prstGeom>
        </p:spPr>
        <p:txBody>
          <a:bodyPr anchor="t" rtlCol="false" tIns="0" lIns="0" bIns="0" rIns="0">
            <a:spAutoFit/>
          </a:bodyPr>
          <a:lstStyle/>
          <a:p>
            <a:pPr algn="ctr">
              <a:lnSpc>
                <a:spcPts val="6049"/>
              </a:lnSpc>
            </a:pPr>
            <a:r>
              <a:rPr lang="en-US" sz="5499" spc="175">
                <a:solidFill>
                  <a:srgbClr val="223289"/>
                </a:solidFill>
                <a:latin typeface="Days"/>
              </a:rPr>
              <a:t>Model Selection</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1761052"/>
            <a:ext cx="15436702" cy="6457185"/>
            <a:chOff x="0" y="0"/>
            <a:chExt cx="4065633" cy="1700658"/>
          </a:xfrm>
        </p:grpSpPr>
        <p:sp>
          <p:nvSpPr>
            <p:cNvPr name="Freeform 4" id="4"/>
            <p:cNvSpPr/>
            <p:nvPr/>
          </p:nvSpPr>
          <p:spPr>
            <a:xfrm flipH="false" flipV="false" rot="0">
              <a:off x="0" y="0"/>
              <a:ext cx="4065634" cy="1700658"/>
            </a:xfrm>
            <a:custGeom>
              <a:avLst/>
              <a:gdLst/>
              <a:ahLst/>
              <a:cxnLst/>
              <a:rect r="r" b="b" t="t" l="l"/>
              <a:pathLst>
                <a:path h="1700658" w="4065634">
                  <a:moveTo>
                    <a:pt x="0" y="0"/>
                  </a:moveTo>
                  <a:lnTo>
                    <a:pt x="4065634" y="0"/>
                  </a:lnTo>
                  <a:lnTo>
                    <a:pt x="4065634" y="1700658"/>
                  </a:lnTo>
                  <a:lnTo>
                    <a:pt x="0" y="1700658"/>
                  </a:lnTo>
                  <a:close/>
                </a:path>
              </a:pathLst>
            </a:custGeom>
            <a:solidFill>
              <a:srgbClr val="F5F5F5"/>
            </a:solidFill>
            <a:ln cap="sq">
              <a:noFill/>
              <a:prstDash val="solid"/>
              <a:miter/>
            </a:ln>
          </p:spPr>
        </p:sp>
        <p:sp>
          <p:nvSpPr>
            <p:cNvPr name="TextBox 5" id="5"/>
            <p:cNvSpPr txBox="true"/>
            <p:nvPr/>
          </p:nvSpPr>
          <p:spPr>
            <a:xfrm>
              <a:off x="0" y="-28575"/>
              <a:ext cx="4065633" cy="1729233"/>
            </a:xfrm>
            <a:prstGeom prst="rect">
              <a:avLst/>
            </a:prstGeom>
          </p:spPr>
          <p:txBody>
            <a:bodyPr anchor="ctr" rtlCol="false" tIns="50800" lIns="50800" bIns="50800" rIns="50800"/>
            <a:lstStyle/>
            <a:p>
              <a:pPr algn="r">
                <a:lnSpc>
                  <a:spcPts val="1869"/>
                </a:lnSpc>
              </a:pPr>
            </a:p>
          </p:txBody>
        </p:sp>
      </p:grpSp>
      <p:sp>
        <p:nvSpPr>
          <p:cNvPr name="TextBox 6" id="6"/>
          <p:cNvSpPr txBox="true"/>
          <p:nvPr/>
        </p:nvSpPr>
        <p:spPr>
          <a:xfrm rot="0">
            <a:off x="5797385" y="2249013"/>
            <a:ext cx="6185598" cy="784225"/>
          </a:xfrm>
          <a:prstGeom prst="rect">
            <a:avLst/>
          </a:prstGeom>
        </p:spPr>
        <p:txBody>
          <a:bodyPr anchor="t" rtlCol="false" tIns="0" lIns="0" bIns="0" rIns="0">
            <a:spAutoFit/>
          </a:bodyPr>
          <a:lstStyle/>
          <a:p>
            <a:pPr algn="ctr">
              <a:lnSpc>
                <a:spcPts val="6049"/>
              </a:lnSpc>
            </a:pPr>
            <a:r>
              <a:rPr lang="en-US" sz="5499" spc="175">
                <a:solidFill>
                  <a:srgbClr val="000000"/>
                </a:solidFill>
                <a:latin typeface="Open Sauce Medium"/>
              </a:rPr>
              <a:t>DISTILBERT</a:t>
            </a:r>
          </a:p>
        </p:txBody>
      </p:sp>
      <p:sp>
        <p:nvSpPr>
          <p:cNvPr name="TextBox 7" id="7"/>
          <p:cNvSpPr txBox="true"/>
          <p:nvPr/>
        </p:nvSpPr>
        <p:spPr>
          <a:xfrm rot="0">
            <a:off x="3581945" y="4615798"/>
            <a:ext cx="5308239" cy="2808732"/>
          </a:xfrm>
          <a:prstGeom prst="rect">
            <a:avLst/>
          </a:prstGeom>
        </p:spPr>
        <p:txBody>
          <a:bodyPr anchor="t" rtlCol="false" tIns="0" lIns="0" bIns="0" rIns="0">
            <a:spAutoFit/>
          </a:bodyPr>
          <a:lstStyle/>
          <a:p>
            <a:pPr algn="l">
              <a:lnSpc>
                <a:spcPts val="2499"/>
              </a:lnSpc>
            </a:pPr>
            <a:r>
              <a:rPr lang="en-US" sz="1700">
                <a:solidFill>
                  <a:srgbClr val="000000"/>
                </a:solidFill>
                <a:latin typeface="Open Sauce Light"/>
              </a:rPr>
              <a:t>DistilBERT is a compact version of BERT, achieved through a technique called knowledge distillation. It reduces the number of layers from 12 (in BERT base) to 6, which significantly decreases model size and inference time.</a:t>
            </a:r>
          </a:p>
          <a:p>
            <a:pPr algn="l">
              <a:lnSpc>
                <a:spcPts val="2499"/>
              </a:lnSpc>
            </a:pPr>
          </a:p>
          <a:p>
            <a:pPr algn="l">
              <a:lnSpc>
                <a:spcPts val="2499"/>
              </a:lnSpc>
            </a:pPr>
            <a:r>
              <a:rPr lang="en-US" sz="1700">
                <a:solidFill>
                  <a:srgbClr val="000000"/>
                </a:solidFill>
                <a:latin typeface="Open Sauce Light"/>
              </a:rPr>
              <a:t>The underlying architecture of DistilBERT is the transformer, which uses self-attention mechanisms to process sequences of text.</a:t>
            </a:r>
          </a:p>
        </p:txBody>
      </p:sp>
      <p:sp>
        <p:nvSpPr>
          <p:cNvPr name="AutoShape 8" id="8"/>
          <p:cNvSpPr/>
          <p:nvPr/>
        </p:nvSpPr>
        <p:spPr>
          <a:xfrm flipH="true" flipV="true">
            <a:off x="3780929" y="4194761"/>
            <a:ext cx="10218510" cy="0"/>
          </a:xfrm>
          <a:prstGeom prst="line">
            <a:avLst/>
          </a:prstGeom>
          <a:ln cap="flat" w="76200">
            <a:solidFill>
              <a:srgbClr val="C23A97"/>
            </a:solidFill>
            <a:prstDash val="solid"/>
            <a:headEnd type="none" len="sm" w="sm"/>
            <a:tailEnd type="none" len="sm" w="sm"/>
          </a:ln>
        </p:spPr>
      </p:sp>
      <p:sp>
        <p:nvSpPr>
          <p:cNvPr name="TextBox 9" id="9"/>
          <p:cNvSpPr txBox="true"/>
          <p:nvPr/>
        </p:nvSpPr>
        <p:spPr>
          <a:xfrm rot="0">
            <a:off x="9646178" y="4444348"/>
            <a:ext cx="5308239" cy="2595880"/>
          </a:xfrm>
          <a:prstGeom prst="rect">
            <a:avLst/>
          </a:prstGeom>
        </p:spPr>
        <p:txBody>
          <a:bodyPr anchor="t" rtlCol="false" tIns="0" lIns="0" bIns="0" rIns="0">
            <a:spAutoFit/>
          </a:bodyPr>
          <a:lstStyle/>
          <a:p>
            <a:pPr algn="l" marL="367031" indent="-183515" lvl="1">
              <a:lnSpc>
                <a:spcPts val="4250"/>
              </a:lnSpc>
              <a:buFont typeface="Arial"/>
              <a:buChar char="•"/>
            </a:pPr>
            <a:r>
              <a:rPr lang="en-US" sz="1700">
                <a:solidFill>
                  <a:srgbClr val="000000"/>
                </a:solidFill>
                <a:latin typeface="Open Sauce"/>
              </a:rPr>
              <a:t>Input Embeddings</a:t>
            </a:r>
          </a:p>
          <a:p>
            <a:pPr algn="l" marL="367031" indent="-183515" lvl="1">
              <a:lnSpc>
                <a:spcPts val="4250"/>
              </a:lnSpc>
              <a:buFont typeface="Arial"/>
              <a:buChar char="•"/>
            </a:pPr>
            <a:r>
              <a:rPr lang="en-US" sz="1700">
                <a:solidFill>
                  <a:srgbClr val="000000"/>
                </a:solidFill>
                <a:latin typeface="Open Sauce"/>
              </a:rPr>
              <a:t>Self-Attention</a:t>
            </a:r>
          </a:p>
          <a:p>
            <a:pPr algn="l" marL="367031" indent="-183515" lvl="1">
              <a:lnSpc>
                <a:spcPts val="4250"/>
              </a:lnSpc>
              <a:buFont typeface="Arial"/>
              <a:buChar char="•"/>
            </a:pPr>
            <a:r>
              <a:rPr lang="en-US" sz="1700">
                <a:solidFill>
                  <a:srgbClr val="000000"/>
                </a:solidFill>
                <a:latin typeface="Open Sauce"/>
              </a:rPr>
              <a:t>Multi-Head Attention</a:t>
            </a:r>
          </a:p>
          <a:p>
            <a:pPr algn="l" marL="367031" indent="-183515" lvl="1">
              <a:lnSpc>
                <a:spcPts val="4250"/>
              </a:lnSpc>
              <a:buFont typeface="Arial"/>
              <a:buChar char="•"/>
            </a:pPr>
            <a:r>
              <a:rPr lang="en-US" sz="1700">
                <a:solidFill>
                  <a:srgbClr val="000000"/>
                </a:solidFill>
                <a:latin typeface="Open Sauce"/>
              </a:rPr>
              <a:t>Positional Encoding</a:t>
            </a:r>
          </a:p>
          <a:p>
            <a:pPr algn="l" marL="367031" indent="-183515" lvl="1">
              <a:lnSpc>
                <a:spcPts val="4250"/>
              </a:lnSpc>
              <a:buFont typeface="Arial"/>
              <a:buChar char="•"/>
            </a:pPr>
            <a:r>
              <a:rPr lang="en-US" sz="1700">
                <a:solidFill>
                  <a:srgbClr val="000000"/>
                </a:solidFill>
                <a:latin typeface="Open Sauce"/>
              </a:rPr>
              <a:t>Layer Normalization and Residual Connections</a:t>
            </a:r>
          </a:p>
        </p:txBody>
      </p:sp>
      <p:sp>
        <p:nvSpPr>
          <p:cNvPr name="TextBox 10" id="10"/>
          <p:cNvSpPr txBox="true"/>
          <p:nvPr/>
        </p:nvSpPr>
        <p:spPr>
          <a:xfrm rot="0">
            <a:off x="5797385" y="3184413"/>
            <a:ext cx="6185598" cy="292100"/>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Italics"/>
              </a:rPr>
              <a:t>Transformer Architecture</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327192"/>
            <a:ext cx="20370072" cy="9494776"/>
            <a:chOff x="0" y="0"/>
            <a:chExt cx="5364957" cy="2500682"/>
          </a:xfrm>
        </p:grpSpPr>
        <p:sp>
          <p:nvSpPr>
            <p:cNvPr name="Freeform 4" id="4"/>
            <p:cNvSpPr/>
            <p:nvPr/>
          </p:nvSpPr>
          <p:spPr>
            <a:xfrm flipH="false" flipV="false" rot="0">
              <a:off x="0" y="0"/>
              <a:ext cx="5364957" cy="2500682"/>
            </a:xfrm>
            <a:custGeom>
              <a:avLst/>
              <a:gdLst/>
              <a:ahLst/>
              <a:cxnLst/>
              <a:rect r="r" b="b" t="t" l="l"/>
              <a:pathLst>
                <a:path h="2500682" w="5364957">
                  <a:moveTo>
                    <a:pt x="0" y="0"/>
                  </a:moveTo>
                  <a:lnTo>
                    <a:pt x="5364957" y="0"/>
                  </a:lnTo>
                  <a:lnTo>
                    <a:pt x="5364957" y="2500682"/>
                  </a:lnTo>
                  <a:lnTo>
                    <a:pt x="0" y="2500682"/>
                  </a:lnTo>
                  <a:close/>
                </a:path>
              </a:pathLst>
            </a:custGeom>
            <a:solidFill>
              <a:srgbClr val="F5F5F5">
                <a:alpha val="89804"/>
              </a:srgbClr>
            </a:solidFill>
          </p:spPr>
        </p:sp>
        <p:sp>
          <p:nvSpPr>
            <p:cNvPr name="TextBox 5" id="5"/>
            <p:cNvSpPr txBox="true"/>
            <p:nvPr/>
          </p:nvSpPr>
          <p:spPr>
            <a:xfrm>
              <a:off x="0" y="-28575"/>
              <a:ext cx="5364957" cy="2529257"/>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481670" y="2055709"/>
            <a:ext cx="15324661" cy="7202591"/>
          </a:xfrm>
          <a:custGeom>
            <a:avLst/>
            <a:gdLst/>
            <a:ahLst/>
            <a:cxnLst/>
            <a:rect r="r" b="b" t="t" l="l"/>
            <a:pathLst>
              <a:path h="7202591" w="15324661">
                <a:moveTo>
                  <a:pt x="0" y="0"/>
                </a:moveTo>
                <a:lnTo>
                  <a:pt x="15324660" y="0"/>
                </a:lnTo>
                <a:lnTo>
                  <a:pt x="15324660" y="7202591"/>
                </a:lnTo>
                <a:lnTo>
                  <a:pt x="0" y="7202591"/>
                </a:lnTo>
                <a:lnTo>
                  <a:pt x="0" y="0"/>
                </a:lnTo>
                <a:close/>
              </a:path>
            </a:pathLst>
          </a:custGeom>
          <a:blipFill>
            <a:blip r:embed="rId3"/>
            <a:stretch>
              <a:fillRect l="0" t="0" r="0" b="0"/>
            </a:stretch>
          </a:blipFill>
        </p:spPr>
      </p:sp>
      <p:sp>
        <p:nvSpPr>
          <p:cNvPr name="TextBox 7" id="7"/>
          <p:cNvSpPr txBox="true"/>
          <p:nvPr/>
        </p:nvSpPr>
        <p:spPr>
          <a:xfrm rot="0">
            <a:off x="11073387" y="668337"/>
            <a:ext cx="6543672" cy="438150"/>
          </a:xfrm>
          <a:prstGeom prst="rect">
            <a:avLst/>
          </a:prstGeom>
        </p:spPr>
        <p:txBody>
          <a:bodyPr anchor="t" rtlCol="false" tIns="0" lIns="0" bIns="0" rIns="0">
            <a:spAutoFit/>
          </a:bodyPr>
          <a:lstStyle/>
          <a:p>
            <a:pPr algn="r">
              <a:lnSpc>
                <a:spcPts val="3300"/>
              </a:lnSpc>
            </a:pPr>
            <a:r>
              <a:rPr lang="en-US" sz="3000" spc="96">
                <a:solidFill>
                  <a:srgbClr val="000000"/>
                </a:solidFill>
                <a:latin typeface="Days"/>
              </a:rPr>
              <a:t>Regression Model</a:t>
            </a:r>
          </a:p>
        </p:txBody>
      </p:sp>
      <p:sp>
        <p:nvSpPr>
          <p:cNvPr name="TextBox 8" id="8"/>
          <p:cNvSpPr txBox="true"/>
          <p:nvPr/>
        </p:nvSpPr>
        <p:spPr>
          <a:xfrm rot="0">
            <a:off x="6362735" y="1259003"/>
            <a:ext cx="11254324" cy="292100"/>
          </a:xfrm>
          <a:prstGeom prst="rect">
            <a:avLst/>
          </a:prstGeom>
        </p:spPr>
        <p:txBody>
          <a:bodyPr anchor="t" rtlCol="false" tIns="0" lIns="0" bIns="0" rIns="0">
            <a:spAutoFit/>
          </a:bodyPr>
          <a:lstStyle/>
          <a:p>
            <a:pPr algn="r">
              <a:lnSpc>
                <a:spcPts val="2200"/>
              </a:lnSpc>
            </a:pPr>
            <a:r>
              <a:rPr lang="en-US" sz="2000" spc="64">
                <a:solidFill>
                  <a:srgbClr val="000000"/>
                </a:solidFill>
                <a:latin typeface="Open Sauce Medium"/>
              </a:rPr>
              <a:t>BUILDING PRETRAINED MODEL TO PREDICT THE SCORE</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327192"/>
            <a:ext cx="20370072" cy="9494776"/>
            <a:chOff x="0" y="0"/>
            <a:chExt cx="5364957" cy="2500682"/>
          </a:xfrm>
        </p:grpSpPr>
        <p:sp>
          <p:nvSpPr>
            <p:cNvPr name="Freeform 4" id="4"/>
            <p:cNvSpPr/>
            <p:nvPr/>
          </p:nvSpPr>
          <p:spPr>
            <a:xfrm flipH="false" flipV="false" rot="0">
              <a:off x="0" y="0"/>
              <a:ext cx="5364957" cy="2500682"/>
            </a:xfrm>
            <a:custGeom>
              <a:avLst/>
              <a:gdLst/>
              <a:ahLst/>
              <a:cxnLst/>
              <a:rect r="r" b="b" t="t" l="l"/>
              <a:pathLst>
                <a:path h="2500682" w="5364957">
                  <a:moveTo>
                    <a:pt x="0" y="0"/>
                  </a:moveTo>
                  <a:lnTo>
                    <a:pt x="5364957" y="0"/>
                  </a:lnTo>
                  <a:lnTo>
                    <a:pt x="5364957" y="2500682"/>
                  </a:lnTo>
                  <a:lnTo>
                    <a:pt x="0" y="2500682"/>
                  </a:lnTo>
                  <a:close/>
                </a:path>
              </a:pathLst>
            </a:custGeom>
            <a:solidFill>
              <a:srgbClr val="F5F5F5">
                <a:alpha val="89804"/>
              </a:srgbClr>
            </a:solidFill>
          </p:spPr>
        </p:sp>
        <p:sp>
          <p:nvSpPr>
            <p:cNvPr name="TextBox 5" id="5"/>
            <p:cNvSpPr txBox="true"/>
            <p:nvPr/>
          </p:nvSpPr>
          <p:spPr>
            <a:xfrm>
              <a:off x="0" y="-28575"/>
              <a:ext cx="5364957" cy="2529257"/>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028700" y="1982554"/>
            <a:ext cx="16230600" cy="6932992"/>
          </a:xfrm>
          <a:custGeom>
            <a:avLst/>
            <a:gdLst/>
            <a:ahLst/>
            <a:cxnLst/>
            <a:rect r="r" b="b" t="t" l="l"/>
            <a:pathLst>
              <a:path h="6932992" w="16230600">
                <a:moveTo>
                  <a:pt x="0" y="0"/>
                </a:moveTo>
                <a:lnTo>
                  <a:pt x="16230600" y="0"/>
                </a:lnTo>
                <a:lnTo>
                  <a:pt x="16230600" y="6932992"/>
                </a:lnTo>
                <a:lnTo>
                  <a:pt x="0" y="6932992"/>
                </a:lnTo>
                <a:lnTo>
                  <a:pt x="0" y="0"/>
                </a:lnTo>
                <a:close/>
              </a:path>
            </a:pathLst>
          </a:custGeom>
          <a:blipFill>
            <a:blip r:embed="rId3"/>
            <a:stretch>
              <a:fillRect l="0" t="0" r="0" b="0"/>
            </a:stretch>
          </a:blipFill>
        </p:spPr>
      </p:sp>
      <p:sp>
        <p:nvSpPr>
          <p:cNvPr name="TextBox 7" id="7"/>
          <p:cNvSpPr txBox="true"/>
          <p:nvPr/>
        </p:nvSpPr>
        <p:spPr>
          <a:xfrm rot="0">
            <a:off x="11073387" y="668337"/>
            <a:ext cx="6543672" cy="438150"/>
          </a:xfrm>
          <a:prstGeom prst="rect">
            <a:avLst/>
          </a:prstGeom>
        </p:spPr>
        <p:txBody>
          <a:bodyPr anchor="t" rtlCol="false" tIns="0" lIns="0" bIns="0" rIns="0">
            <a:spAutoFit/>
          </a:bodyPr>
          <a:lstStyle/>
          <a:p>
            <a:pPr algn="r">
              <a:lnSpc>
                <a:spcPts val="3300"/>
              </a:lnSpc>
            </a:pPr>
            <a:r>
              <a:rPr lang="en-US" sz="3000" spc="96">
                <a:solidFill>
                  <a:srgbClr val="000000"/>
                </a:solidFill>
                <a:latin typeface="Days"/>
              </a:rPr>
              <a:t>Regression Model</a:t>
            </a:r>
          </a:p>
        </p:txBody>
      </p:sp>
      <p:sp>
        <p:nvSpPr>
          <p:cNvPr name="TextBox 8" id="8"/>
          <p:cNvSpPr txBox="true"/>
          <p:nvPr/>
        </p:nvSpPr>
        <p:spPr>
          <a:xfrm rot="0">
            <a:off x="6362735" y="1259003"/>
            <a:ext cx="11254324" cy="292100"/>
          </a:xfrm>
          <a:prstGeom prst="rect">
            <a:avLst/>
          </a:prstGeom>
        </p:spPr>
        <p:txBody>
          <a:bodyPr anchor="t" rtlCol="false" tIns="0" lIns="0" bIns="0" rIns="0">
            <a:spAutoFit/>
          </a:bodyPr>
          <a:lstStyle/>
          <a:p>
            <a:pPr algn="r">
              <a:lnSpc>
                <a:spcPts val="2200"/>
              </a:lnSpc>
            </a:pPr>
            <a:r>
              <a:rPr lang="en-US" sz="2000" spc="64">
                <a:solidFill>
                  <a:srgbClr val="000000"/>
                </a:solidFill>
                <a:latin typeface="Open Sauce Medium"/>
              </a:rPr>
              <a:t>BUILDING PRETRAINED MODEL TO PREDICT THE SCORE</a:t>
            </a:r>
          </a:p>
        </p:txBody>
      </p:sp>
      <p:sp>
        <p:nvSpPr>
          <p:cNvPr name="TextBox 9" id="9"/>
          <p:cNvSpPr txBox="true"/>
          <p:nvPr/>
        </p:nvSpPr>
        <p:spPr>
          <a:xfrm rot="0">
            <a:off x="3516838" y="9117012"/>
            <a:ext cx="11254324" cy="292100"/>
          </a:xfrm>
          <a:prstGeom prst="rect">
            <a:avLst/>
          </a:prstGeom>
        </p:spPr>
        <p:txBody>
          <a:bodyPr anchor="t" rtlCol="false" tIns="0" lIns="0" bIns="0" rIns="0">
            <a:spAutoFit/>
          </a:bodyPr>
          <a:lstStyle/>
          <a:p>
            <a:pPr algn="ctr">
              <a:lnSpc>
                <a:spcPts val="2200"/>
              </a:lnSpc>
            </a:pPr>
            <a:r>
              <a:rPr lang="en-US" sz="2000" spc="64">
                <a:solidFill>
                  <a:srgbClr val="000000"/>
                </a:solidFill>
                <a:latin typeface="Open Sauce Medium"/>
              </a:rPr>
              <a:t>MEAN ABSOLUTE ERROR : 1.04</a:t>
            </a:r>
          </a:p>
        </p:txBody>
      </p:sp>
    </p:spTree>
  </p:cSld>
  <p:clrMapOvr>
    <a:masterClrMapping/>
  </p:clrMapOvr>
  <p:transition spd="fast">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sp>
        <p:nvSpPr>
          <p:cNvPr name="TextBox 3" id="3"/>
          <p:cNvSpPr txBox="true"/>
          <p:nvPr/>
        </p:nvSpPr>
        <p:spPr>
          <a:xfrm rot="0">
            <a:off x="5937766" y="857250"/>
            <a:ext cx="641246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Conclusion</a:t>
            </a:r>
          </a:p>
        </p:txBody>
      </p:sp>
      <p:sp>
        <p:nvSpPr>
          <p:cNvPr name="TextBox 4" id="4"/>
          <p:cNvSpPr txBox="true"/>
          <p:nvPr/>
        </p:nvSpPr>
        <p:spPr>
          <a:xfrm rot="0">
            <a:off x="1591449" y="3189605"/>
            <a:ext cx="1083004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1 NPT Binary Classification Model</a:t>
            </a:r>
          </a:p>
        </p:txBody>
      </p:sp>
      <p:sp>
        <p:nvSpPr>
          <p:cNvPr name="TextBox 5" id="5"/>
          <p:cNvSpPr txBox="true"/>
          <p:nvPr/>
        </p:nvSpPr>
        <p:spPr>
          <a:xfrm rot="0">
            <a:off x="1581924" y="4267200"/>
            <a:ext cx="773275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1 NPT Regression Model</a:t>
            </a:r>
          </a:p>
        </p:txBody>
      </p:sp>
      <p:sp>
        <p:nvSpPr>
          <p:cNvPr name="TextBox 6" id="6"/>
          <p:cNvSpPr txBox="true"/>
          <p:nvPr/>
        </p:nvSpPr>
        <p:spPr>
          <a:xfrm rot="0">
            <a:off x="1581924" y="6419850"/>
            <a:ext cx="1033319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2 PT Binary Classification Model</a:t>
            </a:r>
          </a:p>
        </p:txBody>
      </p:sp>
      <p:sp>
        <p:nvSpPr>
          <p:cNvPr name="TextBox 7" id="7"/>
          <p:cNvSpPr txBox="true"/>
          <p:nvPr/>
        </p:nvSpPr>
        <p:spPr>
          <a:xfrm rot="0">
            <a:off x="1581924" y="7497445"/>
            <a:ext cx="760666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4 PT Regression Models</a:t>
            </a:r>
          </a:p>
        </p:txBody>
      </p:sp>
      <p:sp>
        <p:nvSpPr>
          <p:cNvPr name="TextBox 8" id="8"/>
          <p:cNvSpPr txBox="true"/>
          <p:nvPr/>
        </p:nvSpPr>
        <p:spPr>
          <a:xfrm rot="0">
            <a:off x="12524200" y="3357245"/>
            <a:ext cx="643097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Accuracy 98.1%</a:t>
            </a:r>
          </a:p>
        </p:txBody>
      </p:sp>
      <p:sp>
        <p:nvSpPr>
          <p:cNvPr name="TextBox 9" id="9"/>
          <p:cNvSpPr txBox="true"/>
          <p:nvPr/>
        </p:nvSpPr>
        <p:spPr>
          <a:xfrm rot="0">
            <a:off x="12421494" y="6587490"/>
            <a:ext cx="643097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AVG. Accuracy 98.46%</a:t>
            </a:r>
          </a:p>
        </p:txBody>
      </p:sp>
      <p:sp>
        <p:nvSpPr>
          <p:cNvPr name="TextBox 10" id="10"/>
          <p:cNvSpPr txBox="true"/>
          <p:nvPr/>
        </p:nvSpPr>
        <p:spPr>
          <a:xfrm rot="0">
            <a:off x="12524200" y="4434840"/>
            <a:ext cx="643097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MAE = 1.05</a:t>
            </a:r>
          </a:p>
        </p:txBody>
      </p:sp>
      <p:sp>
        <p:nvSpPr>
          <p:cNvPr name="TextBox 11" id="11"/>
          <p:cNvSpPr txBox="true"/>
          <p:nvPr/>
        </p:nvSpPr>
        <p:spPr>
          <a:xfrm rot="0">
            <a:off x="12600400" y="7804150"/>
            <a:ext cx="643097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Best MAE = 1.04</a:t>
            </a:r>
          </a:p>
        </p:txBody>
      </p:sp>
      <p:sp>
        <p:nvSpPr>
          <p:cNvPr name="AutoShape 12" id="12"/>
          <p:cNvSpPr/>
          <p:nvPr/>
        </p:nvSpPr>
        <p:spPr>
          <a:xfrm>
            <a:off x="9945886" y="8127683"/>
            <a:ext cx="3652719" cy="0"/>
          </a:xfrm>
          <a:prstGeom prst="line">
            <a:avLst/>
          </a:prstGeom>
          <a:ln cap="flat" w="38100">
            <a:solidFill>
              <a:srgbClr val="FFFFFF"/>
            </a:solidFill>
            <a:prstDash val="solid"/>
            <a:headEnd type="none" len="sm" w="sm"/>
            <a:tailEnd type="none" len="sm" w="sm"/>
          </a:ln>
        </p:spPr>
      </p:sp>
      <p:sp>
        <p:nvSpPr>
          <p:cNvPr name="AutoShape 13" id="13"/>
          <p:cNvSpPr/>
          <p:nvPr/>
        </p:nvSpPr>
        <p:spPr>
          <a:xfrm>
            <a:off x="9945886" y="4758373"/>
            <a:ext cx="4216943" cy="0"/>
          </a:xfrm>
          <a:prstGeom prst="line">
            <a:avLst/>
          </a:prstGeom>
          <a:ln cap="flat" w="38100">
            <a:solidFill>
              <a:srgbClr val="FFFFFF"/>
            </a:solidFill>
            <a:prstDash val="solid"/>
            <a:headEnd type="none" len="sm" w="sm"/>
            <a:tailEnd type="none" len="sm" w="sm"/>
          </a:ln>
        </p:spPr>
      </p:sp>
      <p:sp>
        <p:nvSpPr>
          <p:cNvPr name="AutoShape 14" id="14"/>
          <p:cNvSpPr/>
          <p:nvPr/>
        </p:nvSpPr>
        <p:spPr>
          <a:xfrm>
            <a:off x="12071202" y="6911023"/>
            <a:ext cx="1058396" cy="0"/>
          </a:xfrm>
          <a:prstGeom prst="line">
            <a:avLst/>
          </a:prstGeom>
          <a:ln cap="flat" w="38100">
            <a:solidFill>
              <a:srgbClr val="FFFFFF"/>
            </a:solidFill>
            <a:prstDash val="solid"/>
            <a:headEnd type="none" len="sm" w="sm"/>
            <a:tailEnd type="none" len="sm" w="sm"/>
          </a:ln>
        </p:spPr>
      </p:sp>
      <p:sp>
        <p:nvSpPr>
          <p:cNvPr name="AutoShape 15" id="15"/>
          <p:cNvSpPr/>
          <p:nvPr/>
        </p:nvSpPr>
        <p:spPr>
          <a:xfrm>
            <a:off x="12600400" y="3699827"/>
            <a:ext cx="1258633" cy="0"/>
          </a:xfrm>
          <a:prstGeom prst="line">
            <a:avLst/>
          </a:prstGeom>
          <a:ln cap="flat" w="38100">
            <a:solidFill>
              <a:srgbClr val="FFFFFF"/>
            </a:solidFill>
            <a:prstDash val="solid"/>
            <a:headEnd type="none" len="sm" w="sm"/>
            <a:tailEnd type="none" len="sm" w="sm"/>
          </a:ln>
        </p:spPr>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2387967" y="1028700"/>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959861" y="971550"/>
            <a:ext cx="3184003" cy="479111"/>
          </a:xfrm>
          <a:prstGeom prst="rect">
            <a:avLst/>
          </a:prstGeom>
        </p:spPr>
        <p:txBody>
          <a:bodyPr anchor="t" rtlCol="false" tIns="0" lIns="0" bIns="0" rIns="0">
            <a:spAutoFit/>
          </a:bodyPr>
          <a:lstStyle/>
          <a:p>
            <a:pPr algn="l">
              <a:lnSpc>
                <a:spcPts val="3068"/>
              </a:lnSpc>
            </a:pPr>
            <a:r>
              <a:rPr lang="en-US" sz="2789" spc="209">
                <a:solidFill>
                  <a:srgbClr val="FFFFFF"/>
                </a:solidFill>
                <a:latin typeface="Agrandir Narrow Bold"/>
              </a:rPr>
              <a:t>Team 13</a:t>
            </a:r>
          </a:p>
        </p:txBody>
      </p:sp>
      <p:sp>
        <p:nvSpPr>
          <p:cNvPr name="TextBox 5" id="5"/>
          <p:cNvSpPr txBox="true"/>
          <p:nvPr/>
        </p:nvSpPr>
        <p:spPr>
          <a:xfrm rot="-5400000">
            <a:off x="-1151592" y="7078008"/>
            <a:ext cx="4081819" cy="278765"/>
          </a:xfrm>
          <a:prstGeom prst="rect">
            <a:avLst/>
          </a:prstGeom>
        </p:spPr>
        <p:txBody>
          <a:bodyPr anchor="t" rtlCol="false" tIns="0" lIns="0" bIns="0" rIns="0">
            <a:spAutoFit/>
          </a:bodyPr>
          <a:lstStyle/>
          <a:p>
            <a:pPr algn="l">
              <a:lnSpc>
                <a:spcPts val="1870"/>
              </a:lnSpc>
            </a:pPr>
            <a:r>
              <a:rPr lang="en-US" sz="1700" spc="144">
                <a:solidFill>
                  <a:srgbClr val="FFFFFF"/>
                </a:solidFill>
                <a:latin typeface="Agrandir Narrow Bold"/>
              </a:rPr>
              <a:t>Natural Language Processging</a:t>
            </a:r>
          </a:p>
        </p:txBody>
      </p:sp>
      <p:sp>
        <p:nvSpPr>
          <p:cNvPr name="AutoShape 6" id="6"/>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7" id="7"/>
          <p:cNvGrpSpPr/>
          <p:nvPr/>
        </p:nvGrpSpPr>
        <p:grpSpPr>
          <a:xfrm rot="0">
            <a:off x="8886154" y="2612047"/>
            <a:ext cx="7736886" cy="2055203"/>
            <a:chOff x="0" y="0"/>
            <a:chExt cx="2037698" cy="541288"/>
          </a:xfrm>
        </p:grpSpPr>
        <p:sp>
          <p:nvSpPr>
            <p:cNvPr name="Freeform 8" id="8"/>
            <p:cNvSpPr/>
            <p:nvPr/>
          </p:nvSpPr>
          <p:spPr>
            <a:xfrm flipH="false" flipV="false" rot="0">
              <a:off x="0" y="0"/>
              <a:ext cx="2037698" cy="541288"/>
            </a:xfrm>
            <a:custGeom>
              <a:avLst/>
              <a:gdLst/>
              <a:ahLst/>
              <a:cxnLst/>
              <a:rect r="r" b="b" t="t" l="l"/>
              <a:pathLst>
                <a:path h="541288" w="2037698">
                  <a:moveTo>
                    <a:pt x="0" y="0"/>
                  </a:moveTo>
                  <a:lnTo>
                    <a:pt x="2037698" y="0"/>
                  </a:lnTo>
                  <a:lnTo>
                    <a:pt x="2037698" y="541288"/>
                  </a:lnTo>
                  <a:lnTo>
                    <a:pt x="0" y="541288"/>
                  </a:lnTo>
                  <a:close/>
                </a:path>
              </a:pathLst>
            </a:custGeom>
            <a:solidFill>
              <a:srgbClr val="000000">
                <a:alpha val="0"/>
              </a:srgbClr>
            </a:solidFill>
            <a:ln w="38100" cap="sq">
              <a:solidFill>
                <a:srgbClr val="F5F5F5"/>
              </a:solidFill>
              <a:prstDash val="solid"/>
              <a:miter/>
            </a:ln>
          </p:spPr>
        </p:sp>
        <p:sp>
          <p:nvSpPr>
            <p:cNvPr name="TextBox 9" id="9"/>
            <p:cNvSpPr txBox="true"/>
            <p:nvPr/>
          </p:nvSpPr>
          <p:spPr>
            <a:xfrm>
              <a:off x="0" y="-28575"/>
              <a:ext cx="2037698" cy="569863"/>
            </a:xfrm>
            <a:prstGeom prst="rect">
              <a:avLst/>
            </a:prstGeom>
          </p:spPr>
          <p:txBody>
            <a:bodyPr anchor="ctr" rtlCol="false" tIns="50800" lIns="50800" bIns="50800" rIns="50800"/>
            <a:lstStyle/>
            <a:p>
              <a:pPr algn="ctr">
                <a:lnSpc>
                  <a:spcPts val="1869"/>
                </a:lnSpc>
              </a:pPr>
            </a:p>
          </p:txBody>
        </p:sp>
      </p:grpSp>
      <p:sp>
        <p:nvSpPr>
          <p:cNvPr name="TextBox 10" id="10"/>
          <p:cNvSpPr txBox="true"/>
          <p:nvPr/>
        </p:nvSpPr>
        <p:spPr>
          <a:xfrm rot="0">
            <a:off x="8886154" y="3072119"/>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rPr>
              <a:t>THANK YOU</a:t>
            </a:r>
          </a:p>
        </p:txBody>
      </p:sp>
      <p:sp>
        <p:nvSpPr>
          <p:cNvPr name="TextBox 11" id="11"/>
          <p:cNvSpPr txBox="true"/>
          <p:nvPr/>
        </p:nvSpPr>
        <p:spPr>
          <a:xfrm rot="0">
            <a:off x="10946611" y="5197421"/>
            <a:ext cx="4929265" cy="833253"/>
          </a:xfrm>
          <a:prstGeom prst="rect">
            <a:avLst/>
          </a:prstGeom>
        </p:spPr>
        <p:txBody>
          <a:bodyPr anchor="t" rtlCol="false" tIns="0" lIns="0" bIns="0" rIns="0">
            <a:spAutoFit/>
          </a:bodyPr>
          <a:lstStyle/>
          <a:p>
            <a:pPr algn="r">
              <a:lnSpc>
                <a:spcPts val="2046"/>
              </a:lnSpc>
            </a:pPr>
          </a:p>
          <a:p>
            <a:pPr algn="r">
              <a:lnSpc>
                <a:spcPts val="2046"/>
              </a:lnSpc>
            </a:pPr>
            <a:r>
              <a:rPr lang="en-US" sz="1860" spc="158">
                <a:solidFill>
                  <a:srgbClr val="FFFFFF"/>
                </a:solidFill>
                <a:latin typeface="Agrandir Narrow Bold"/>
              </a:rPr>
              <a:t>Omar Aboelazm 49-6765</a:t>
            </a:r>
          </a:p>
          <a:p>
            <a:pPr algn="r">
              <a:lnSpc>
                <a:spcPts val="2046"/>
              </a:lnSpc>
            </a:pPr>
            <a:r>
              <a:rPr lang="en-US" sz="1860" spc="158">
                <a:solidFill>
                  <a:srgbClr val="FFFFFF"/>
                </a:solidFill>
                <a:latin typeface="Agrandir Narrow Bold"/>
              </a:rPr>
              <a:t>Mohammed Assem 49-10901</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65303" y="9220200"/>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211320" y="990600"/>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211320" y="1413193"/>
            <a:ext cx="6899678" cy="774700"/>
          </a:xfrm>
          <a:prstGeom prst="rect">
            <a:avLst/>
          </a:prstGeom>
        </p:spPr>
        <p:txBody>
          <a:bodyPr anchor="t" rtlCol="false" tIns="0" lIns="0" bIns="0" rIns="0">
            <a:spAutoFit/>
          </a:bodyPr>
          <a:lstStyle/>
          <a:p>
            <a:pPr algn="just">
              <a:lnSpc>
                <a:spcPts val="6049"/>
              </a:lnSpc>
            </a:pPr>
            <a:r>
              <a:rPr lang="en-US" sz="5499" spc="175">
                <a:solidFill>
                  <a:srgbClr val="FFFFFF"/>
                </a:solidFill>
                <a:latin typeface="Days"/>
              </a:rPr>
              <a:t>OBJECTIVE</a:t>
            </a:r>
          </a:p>
        </p:txBody>
      </p:sp>
      <p:sp>
        <p:nvSpPr>
          <p:cNvPr name="TextBox 9" id="9"/>
          <p:cNvSpPr txBox="true"/>
          <p:nvPr/>
        </p:nvSpPr>
        <p:spPr>
          <a:xfrm rot="0">
            <a:off x="10734040" y="2879128"/>
            <a:ext cx="5870874" cy="5986653"/>
          </a:xfrm>
          <a:prstGeom prst="rect">
            <a:avLst/>
          </a:prstGeom>
        </p:spPr>
        <p:txBody>
          <a:bodyPr anchor="t" rtlCol="false" tIns="0" lIns="0" bIns="0" rIns="0">
            <a:spAutoFit/>
          </a:bodyPr>
          <a:lstStyle/>
          <a:p>
            <a:pPr algn="l">
              <a:lnSpc>
                <a:spcPts val="2646"/>
              </a:lnSpc>
            </a:pPr>
            <a:r>
              <a:rPr lang="en-US" sz="1800">
                <a:solidFill>
                  <a:srgbClr val="FFFFFF"/>
                </a:solidFill>
                <a:latin typeface="Open Sauce Light"/>
              </a:rPr>
              <a:t>The objective of this project is to develop both classification and regression models that are capable of classifying text either it is related to IOS or Android and predicting scores based on the textual content of questions respectively. The dataset “ IOS vs Android ” dataset includes features such as the title, body, view count, and score of each question. Our goal is to use natural language processing (NLP) techniques and machine learning algorithms to accurately predict the class and score of a question based on its textual content.  As mobile devices continue to shape various aspects of modern life, the ability to categorize and address user inquiries accurately holds immense practical value. Our project seeks to contribute to this endeavor by employing advanced NLP techniques to classify questions and build an effective question-answering system</a:t>
            </a:r>
          </a:p>
          <a:p>
            <a:pPr algn="l">
              <a:lnSpc>
                <a:spcPts val="2646"/>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813613" y="466061"/>
            <a:ext cx="5387276" cy="5126378"/>
          </a:xfrm>
          <a:prstGeom prst="rect">
            <a:avLst/>
          </a:prstGeom>
        </p:spPr>
      </p:pic>
      <p:sp>
        <p:nvSpPr>
          <p:cNvPr name="Freeform 3" id="3"/>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H="true" flipV="true">
            <a:off x="10709722" y="3944860"/>
            <a:ext cx="15156557" cy="0"/>
          </a:xfrm>
          <a:prstGeom prst="line">
            <a:avLst/>
          </a:prstGeom>
          <a:ln cap="flat" w="76200">
            <a:solidFill>
              <a:srgbClr val="C23A97"/>
            </a:solidFill>
            <a:prstDash val="solid"/>
            <a:headEnd type="none" len="sm" w="sm"/>
            <a:tailEnd type="none" len="sm" w="sm"/>
          </a:ln>
        </p:spPr>
      </p:sp>
      <p:sp>
        <p:nvSpPr>
          <p:cNvPr name="Freeform 5" id="5"/>
          <p:cNvSpPr/>
          <p:nvPr/>
        </p:nvSpPr>
        <p:spPr>
          <a:xfrm flipH="false" flipV="false" rot="0">
            <a:off x="3060581" y="6447345"/>
            <a:ext cx="4893341" cy="2521884"/>
          </a:xfrm>
          <a:custGeom>
            <a:avLst/>
            <a:gdLst/>
            <a:ahLst/>
            <a:cxnLst/>
            <a:rect r="r" b="b" t="t" l="l"/>
            <a:pathLst>
              <a:path h="2521884" w="4893341">
                <a:moveTo>
                  <a:pt x="0" y="0"/>
                </a:moveTo>
                <a:lnTo>
                  <a:pt x="4893341" y="0"/>
                </a:lnTo>
                <a:lnTo>
                  <a:pt x="4893341" y="2521884"/>
                </a:lnTo>
                <a:lnTo>
                  <a:pt x="0" y="2521884"/>
                </a:lnTo>
                <a:lnTo>
                  <a:pt x="0" y="0"/>
                </a:lnTo>
                <a:close/>
              </a:path>
            </a:pathLst>
          </a:custGeom>
          <a:blipFill>
            <a:blip r:embed="rId5"/>
            <a:stretch>
              <a:fillRect l="0" t="0" r="0" b="0"/>
            </a:stretch>
          </a:blipFill>
        </p:spPr>
      </p:sp>
      <p:sp>
        <p:nvSpPr>
          <p:cNvPr name="TextBox 6" id="6"/>
          <p:cNvSpPr txBox="true"/>
          <p:nvPr/>
        </p:nvSpPr>
        <p:spPr>
          <a:xfrm rot="0">
            <a:off x="10709722" y="4263643"/>
            <a:ext cx="5286305" cy="4319778"/>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a:rPr>
              <a:t>551370 non null entries</a:t>
            </a:r>
          </a:p>
          <a:p>
            <a:pPr algn="l" marL="388620" indent="-194310" lvl="1">
              <a:lnSpc>
                <a:spcPts val="2646"/>
              </a:lnSpc>
              <a:buFont typeface="Arial"/>
              <a:buChar char="•"/>
            </a:pPr>
            <a:r>
              <a:rPr lang="en-US" sz="1800">
                <a:solidFill>
                  <a:srgbClr val="000000"/>
                </a:solidFill>
                <a:latin typeface="Open Sauce"/>
              </a:rPr>
              <a:t>outliers in the score column, which ranged from -21.0 to 489.0, using the Interquartile Range (IQR) method. This reduced the range to [-3, 5], resulting in a more balanced dataset.</a:t>
            </a:r>
          </a:p>
          <a:p>
            <a:pPr algn="l" marL="388620" indent="-194310" lvl="1">
              <a:lnSpc>
                <a:spcPts val="2646"/>
              </a:lnSpc>
              <a:buFont typeface="Arial"/>
              <a:buChar char="•"/>
            </a:pPr>
            <a:r>
              <a:rPr lang="en-US" sz="1800">
                <a:solidFill>
                  <a:srgbClr val="000000"/>
                </a:solidFill>
                <a:latin typeface="Open Sauce Light"/>
              </a:rPr>
              <a:t>Word Frequencies</a:t>
            </a:r>
          </a:p>
          <a:p>
            <a:pPr algn="l" marL="388620" indent="-194310" lvl="1">
              <a:lnSpc>
                <a:spcPts val="2646"/>
              </a:lnSpc>
              <a:buFont typeface="Arial"/>
              <a:buChar char="•"/>
            </a:pPr>
            <a:r>
              <a:rPr lang="en-US" sz="1800">
                <a:solidFill>
                  <a:srgbClr val="000000"/>
                </a:solidFill>
                <a:latin typeface="Open Sauce Light"/>
              </a:rPr>
              <a:t>Lowercasing</a:t>
            </a:r>
          </a:p>
          <a:p>
            <a:pPr algn="l" marL="388620" indent="-194310" lvl="1">
              <a:lnSpc>
                <a:spcPts val="2646"/>
              </a:lnSpc>
              <a:buFont typeface="Arial"/>
              <a:buChar char="•"/>
            </a:pPr>
            <a:r>
              <a:rPr lang="en-US" sz="1800">
                <a:solidFill>
                  <a:srgbClr val="000000"/>
                </a:solidFill>
                <a:latin typeface="Open Sauce Light"/>
              </a:rPr>
              <a:t>Tokenization using Bert</a:t>
            </a:r>
          </a:p>
          <a:p>
            <a:pPr algn="l" marL="388620" indent="-194310" lvl="1">
              <a:lnSpc>
                <a:spcPts val="2646"/>
              </a:lnSpc>
              <a:buFont typeface="Arial"/>
              <a:buChar char="•"/>
            </a:pPr>
            <a:r>
              <a:rPr lang="en-US" sz="1800">
                <a:solidFill>
                  <a:srgbClr val="000000"/>
                </a:solidFill>
                <a:latin typeface="Open Sauce Light"/>
              </a:rPr>
              <a:t>Removing Punctuation</a:t>
            </a:r>
          </a:p>
          <a:p>
            <a:pPr algn="l" marL="388620" indent="-194310" lvl="1">
              <a:lnSpc>
                <a:spcPts val="2646"/>
              </a:lnSpc>
              <a:buFont typeface="Arial"/>
              <a:buChar char="•"/>
            </a:pPr>
            <a:r>
              <a:rPr lang="en-US" sz="1800">
                <a:solidFill>
                  <a:srgbClr val="000000"/>
                </a:solidFill>
                <a:latin typeface="Open Sauce Light"/>
              </a:rPr>
              <a:t>Removing Stop Words</a:t>
            </a:r>
          </a:p>
          <a:p>
            <a:pPr algn="l" marL="388620" indent="-194310" lvl="1">
              <a:lnSpc>
                <a:spcPts val="2646"/>
              </a:lnSpc>
              <a:buFont typeface="Arial"/>
              <a:buChar char="•"/>
            </a:pPr>
            <a:r>
              <a:rPr lang="en-US" sz="1800">
                <a:solidFill>
                  <a:srgbClr val="000000"/>
                </a:solidFill>
                <a:latin typeface="Open Sauce Light"/>
              </a:rPr>
              <a:t> Stemming / Lemmatization</a:t>
            </a:r>
          </a:p>
          <a:p>
            <a:pPr algn="l" marL="388620" indent="-194310" lvl="1">
              <a:lnSpc>
                <a:spcPts val="2646"/>
              </a:lnSpc>
              <a:buFont typeface="Arial"/>
              <a:buChar char="•"/>
            </a:pPr>
            <a:r>
              <a:rPr lang="en-US" sz="1800">
                <a:solidFill>
                  <a:srgbClr val="000000"/>
                </a:solidFill>
                <a:latin typeface="Open Sauce Light"/>
              </a:rPr>
              <a:t>Joining Tokens</a:t>
            </a:r>
          </a:p>
        </p:txBody>
      </p:sp>
      <p:sp>
        <p:nvSpPr>
          <p:cNvPr name="TextBox 7" id="7"/>
          <p:cNvSpPr txBox="true"/>
          <p:nvPr/>
        </p:nvSpPr>
        <p:spPr>
          <a:xfrm rot="0">
            <a:off x="10709722" y="1085850"/>
            <a:ext cx="6549578" cy="1536700"/>
          </a:xfrm>
          <a:prstGeom prst="rect">
            <a:avLst/>
          </a:prstGeom>
        </p:spPr>
        <p:txBody>
          <a:bodyPr anchor="t" rtlCol="false" tIns="0" lIns="0" bIns="0" rIns="0">
            <a:spAutoFit/>
          </a:bodyPr>
          <a:lstStyle/>
          <a:p>
            <a:pPr algn="l">
              <a:lnSpc>
                <a:spcPts val="6049"/>
              </a:lnSpc>
            </a:pPr>
            <a:r>
              <a:rPr lang="en-US" sz="5499" spc="175">
                <a:solidFill>
                  <a:srgbClr val="000000"/>
                </a:solidFill>
                <a:latin typeface="Days"/>
              </a:rPr>
              <a:t>EDA and Data Preprocessing</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66949" y="3529965"/>
            <a:ext cx="7423485" cy="720725"/>
          </a:xfrm>
          <a:prstGeom prst="rect">
            <a:avLst/>
          </a:prstGeom>
        </p:spPr>
        <p:txBody>
          <a:bodyPr anchor="t" rtlCol="false" tIns="0" lIns="0" bIns="0" rIns="0">
            <a:spAutoFit/>
          </a:bodyPr>
          <a:lstStyle/>
          <a:p>
            <a:pPr algn="r">
              <a:lnSpc>
                <a:spcPts val="5500"/>
              </a:lnSpc>
            </a:pPr>
            <a:r>
              <a:rPr lang="en-US" sz="5000" spc="160">
                <a:solidFill>
                  <a:srgbClr val="000000"/>
                </a:solidFill>
                <a:latin typeface="Days"/>
              </a:rPr>
              <a:t>Classification Model</a:t>
            </a:r>
          </a:p>
        </p:txBody>
      </p:sp>
      <p:sp>
        <p:nvSpPr>
          <p:cNvPr name="TextBox 7" id="7"/>
          <p:cNvSpPr txBox="true"/>
          <p:nvPr/>
        </p:nvSpPr>
        <p:spPr>
          <a:xfrm rot="0">
            <a:off x="9144000" y="3434715"/>
            <a:ext cx="7589372" cy="4693158"/>
          </a:xfrm>
          <a:prstGeom prst="rect">
            <a:avLst/>
          </a:prstGeom>
        </p:spPr>
        <p:txBody>
          <a:bodyPr anchor="t" rtlCol="false" tIns="0" lIns="0" bIns="0" rIns="0">
            <a:spAutoFit/>
          </a:bodyPr>
          <a:lstStyle/>
          <a:p>
            <a:pPr algn="l">
              <a:lnSpc>
                <a:spcPts val="3380"/>
              </a:lnSpc>
            </a:pPr>
            <a:r>
              <a:rPr lang="en-US" sz="2299">
                <a:solidFill>
                  <a:srgbClr val="000000"/>
                </a:solidFill>
                <a:latin typeface="Open Sauce Light"/>
              </a:rPr>
              <a:t>We opted for a Bidirectional Long Short-Term Memory (BiLSTM) network to capture long-range dependencies and sequential patterns in the textual data. Word embeddings were generated using the Word2Vec algorithm with a 300-dimensional embedding space. The model architecture included one Embedding layer, dynamic number of BiLSTM layers (default is 1) with 128 units and a dropout &amp; recurrent dropout rate of 0.2 to prevent overfitting and a final dense layer with a sigmoid activation function.</a:t>
            </a:r>
          </a:p>
          <a:p>
            <a:pPr algn="l">
              <a:lnSpc>
                <a:spcPts val="3380"/>
              </a:lnSpc>
            </a:pPr>
          </a:p>
        </p:txBody>
      </p:sp>
      <p:sp>
        <p:nvSpPr>
          <p:cNvPr name="TextBox 8" id="8"/>
          <p:cNvSpPr txBox="true"/>
          <p:nvPr/>
        </p:nvSpPr>
        <p:spPr>
          <a:xfrm rot="0">
            <a:off x="602305" y="4454588"/>
            <a:ext cx="7288129" cy="857250"/>
          </a:xfrm>
          <a:prstGeom prst="rect">
            <a:avLst/>
          </a:prstGeom>
        </p:spPr>
        <p:txBody>
          <a:bodyPr anchor="t" rtlCol="false" tIns="0" lIns="0" bIns="0" rIns="0">
            <a:spAutoFit/>
          </a:bodyPr>
          <a:lstStyle/>
          <a:p>
            <a:pPr algn="r">
              <a:lnSpc>
                <a:spcPts val="3300"/>
              </a:lnSpc>
            </a:pPr>
            <a:r>
              <a:rPr lang="en-US" sz="3000" spc="96">
                <a:solidFill>
                  <a:srgbClr val="000000"/>
                </a:solidFill>
                <a:latin typeface="Open Sauce Medium"/>
              </a:rPr>
              <a:t>BUILDING CUSTOM MODEL TO CLASSIFY TEXT</a:t>
            </a:r>
          </a:p>
        </p:txBody>
      </p:sp>
      <p:sp>
        <p:nvSpPr>
          <p:cNvPr name="AutoShape 9" id="9"/>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327192"/>
            <a:ext cx="20370072" cy="9494776"/>
            <a:chOff x="0" y="0"/>
            <a:chExt cx="5364957" cy="2500682"/>
          </a:xfrm>
        </p:grpSpPr>
        <p:sp>
          <p:nvSpPr>
            <p:cNvPr name="Freeform 4" id="4"/>
            <p:cNvSpPr/>
            <p:nvPr/>
          </p:nvSpPr>
          <p:spPr>
            <a:xfrm flipH="false" flipV="false" rot="0">
              <a:off x="0" y="0"/>
              <a:ext cx="5364957" cy="2500682"/>
            </a:xfrm>
            <a:custGeom>
              <a:avLst/>
              <a:gdLst/>
              <a:ahLst/>
              <a:cxnLst/>
              <a:rect r="r" b="b" t="t" l="l"/>
              <a:pathLst>
                <a:path h="2500682" w="5364957">
                  <a:moveTo>
                    <a:pt x="0" y="0"/>
                  </a:moveTo>
                  <a:lnTo>
                    <a:pt x="5364957" y="0"/>
                  </a:lnTo>
                  <a:lnTo>
                    <a:pt x="5364957" y="2500682"/>
                  </a:lnTo>
                  <a:lnTo>
                    <a:pt x="0" y="2500682"/>
                  </a:lnTo>
                  <a:close/>
                </a:path>
              </a:pathLst>
            </a:custGeom>
            <a:solidFill>
              <a:srgbClr val="F5F5F5">
                <a:alpha val="89804"/>
              </a:srgbClr>
            </a:solidFill>
          </p:spPr>
        </p:sp>
        <p:sp>
          <p:nvSpPr>
            <p:cNvPr name="TextBox 5" id="5"/>
            <p:cNvSpPr txBox="true"/>
            <p:nvPr/>
          </p:nvSpPr>
          <p:spPr>
            <a:xfrm>
              <a:off x="0" y="-28575"/>
              <a:ext cx="5364957" cy="2529257"/>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480244" y="4234310"/>
            <a:ext cx="12417778" cy="5358079"/>
          </a:xfrm>
          <a:custGeom>
            <a:avLst/>
            <a:gdLst/>
            <a:ahLst/>
            <a:cxnLst/>
            <a:rect r="r" b="b" t="t" l="l"/>
            <a:pathLst>
              <a:path h="5358079" w="12417778">
                <a:moveTo>
                  <a:pt x="0" y="0"/>
                </a:moveTo>
                <a:lnTo>
                  <a:pt x="12417777" y="0"/>
                </a:lnTo>
                <a:lnTo>
                  <a:pt x="12417777" y="5358078"/>
                </a:lnTo>
                <a:lnTo>
                  <a:pt x="0" y="5358078"/>
                </a:lnTo>
                <a:lnTo>
                  <a:pt x="0" y="0"/>
                </a:lnTo>
                <a:close/>
              </a:path>
            </a:pathLst>
          </a:custGeom>
          <a:blipFill>
            <a:blip r:embed="rId3"/>
            <a:stretch>
              <a:fillRect l="0" t="0" r="0" b="0"/>
            </a:stretch>
          </a:blipFill>
        </p:spPr>
      </p:sp>
      <p:sp>
        <p:nvSpPr>
          <p:cNvPr name="Freeform 7" id="7"/>
          <p:cNvSpPr/>
          <p:nvPr/>
        </p:nvSpPr>
        <p:spPr>
          <a:xfrm flipH="false" flipV="false" rot="0">
            <a:off x="480244" y="1838846"/>
            <a:ext cx="7508042" cy="2107721"/>
          </a:xfrm>
          <a:custGeom>
            <a:avLst/>
            <a:gdLst/>
            <a:ahLst/>
            <a:cxnLst/>
            <a:rect r="r" b="b" t="t" l="l"/>
            <a:pathLst>
              <a:path h="2107721" w="7508042">
                <a:moveTo>
                  <a:pt x="0" y="0"/>
                </a:moveTo>
                <a:lnTo>
                  <a:pt x="7508042" y="0"/>
                </a:lnTo>
                <a:lnTo>
                  <a:pt x="7508042" y="2107721"/>
                </a:lnTo>
                <a:lnTo>
                  <a:pt x="0" y="2107721"/>
                </a:lnTo>
                <a:lnTo>
                  <a:pt x="0" y="0"/>
                </a:lnTo>
                <a:close/>
              </a:path>
            </a:pathLst>
          </a:custGeom>
          <a:blipFill>
            <a:blip r:embed="rId4"/>
            <a:stretch>
              <a:fillRect l="0" t="0" r="0" b="0"/>
            </a:stretch>
          </a:blipFill>
        </p:spPr>
      </p:sp>
      <p:sp>
        <p:nvSpPr>
          <p:cNvPr name="TextBox 8" id="8"/>
          <p:cNvSpPr txBox="true"/>
          <p:nvPr/>
        </p:nvSpPr>
        <p:spPr>
          <a:xfrm rot="0">
            <a:off x="11073387" y="668337"/>
            <a:ext cx="6543672" cy="438150"/>
          </a:xfrm>
          <a:prstGeom prst="rect">
            <a:avLst/>
          </a:prstGeom>
        </p:spPr>
        <p:txBody>
          <a:bodyPr anchor="t" rtlCol="false" tIns="0" lIns="0" bIns="0" rIns="0">
            <a:spAutoFit/>
          </a:bodyPr>
          <a:lstStyle/>
          <a:p>
            <a:pPr algn="r">
              <a:lnSpc>
                <a:spcPts val="3300"/>
              </a:lnSpc>
            </a:pPr>
            <a:r>
              <a:rPr lang="en-US" sz="3000" spc="96">
                <a:solidFill>
                  <a:srgbClr val="000000"/>
                </a:solidFill>
                <a:latin typeface="Days"/>
              </a:rPr>
              <a:t>Classification Model</a:t>
            </a:r>
          </a:p>
        </p:txBody>
      </p:sp>
      <p:sp>
        <p:nvSpPr>
          <p:cNvPr name="TextBox 9" id="9"/>
          <p:cNvSpPr txBox="true"/>
          <p:nvPr/>
        </p:nvSpPr>
        <p:spPr>
          <a:xfrm rot="0">
            <a:off x="6362735" y="1259003"/>
            <a:ext cx="11254324" cy="292100"/>
          </a:xfrm>
          <a:prstGeom prst="rect">
            <a:avLst/>
          </a:prstGeom>
        </p:spPr>
        <p:txBody>
          <a:bodyPr anchor="t" rtlCol="false" tIns="0" lIns="0" bIns="0" rIns="0">
            <a:spAutoFit/>
          </a:bodyPr>
          <a:lstStyle/>
          <a:p>
            <a:pPr algn="r">
              <a:lnSpc>
                <a:spcPts val="2200"/>
              </a:lnSpc>
            </a:pPr>
            <a:r>
              <a:rPr lang="en-US" sz="2000" spc="64">
                <a:solidFill>
                  <a:srgbClr val="000000"/>
                </a:solidFill>
                <a:latin typeface="Open Sauce Medium"/>
              </a:rPr>
              <a:t>BUILDING CUSTOM MODEL TO CLASSIFY TEXT</a:t>
            </a:r>
          </a:p>
        </p:txBody>
      </p:sp>
      <p:sp>
        <p:nvSpPr>
          <p:cNvPr name="TextBox 10" id="10"/>
          <p:cNvSpPr txBox="true"/>
          <p:nvPr/>
        </p:nvSpPr>
        <p:spPr>
          <a:xfrm rot="0">
            <a:off x="8158022" y="3257593"/>
            <a:ext cx="4595455" cy="688974"/>
          </a:xfrm>
          <a:prstGeom prst="rect">
            <a:avLst/>
          </a:prstGeom>
        </p:spPr>
        <p:txBody>
          <a:bodyPr anchor="t" rtlCol="false" tIns="0" lIns="0" bIns="0" rIns="0">
            <a:spAutoFit/>
          </a:bodyPr>
          <a:lstStyle/>
          <a:p>
            <a:pPr algn="ctr">
              <a:lnSpc>
                <a:spcPts val="5600"/>
              </a:lnSpc>
            </a:pPr>
            <a:r>
              <a:rPr lang="en-US" sz="4000">
                <a:solidFill>
                  <a:srgbClr val="192253"/>
                </a:solidFill>
                <a:latin typeface="Canva Sans Bold"/>
              </a:rPr>
              <a:t>Hyper-parameters</a:t>
            </a:r>
          </a:p>
        </p:txBody>
      </p:sp>
      <p:sp>
        <p:nvSpPr>
          <p:cNvPr name="TextBox 11" id="11"/>
          <p:cNvSpPr txBox="true"/>
          <p:nvPr/>
        </p:nvSpPr>
        <p:spPr>
          <a:xfrm rot="0">
            <a:off x="13078496" y="8877826"/>
            <a:ext cx="4834594" cy="684749"/>
          </a:xfrm>
          <a:prstGeom prst="rect">
            <a:avLst/>
          </a:prstGeom>
        </p:spPr>
        <p:txBody>
          <a:bodyPr anchor="t" rtlCol="false" tIns="0" lIns="0" bIns="0" rIns="0">
            <a:spAutoFit/>
          </a:bodyPr>
          <a:lstStyle/>
          <a:p>
            <a:pPr algn="ctr">
              <a:lnSpc>
                <a:spcPts val="5594"/>
              </a:lnSpc>
            </a:pPr>
            <a:r>
              <a:rPr lang="en-US" sz="3996">
                <a:solidFill>
                  <a:srgbClr val="192253"/>
                </a:solidFill>
                <a:latin typeface="Canva Sans Bold"/>
              </a:rPr>
              <a:t>Model Architecture</a:t>
            </a:r>
          </a:p>
        </p:txBody>
      </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327192"/>
            <a:ext cx="20370072" cy="9494776"/>
            <a:chOff x="0" y="0"/>
            <a:chExt cx="5364957" cy="2500682"/>
          </a:xfrm>
        </p:grpSpPr>
        <p:sp>
          <p:nvSpPr>
            <p:cNvPr name="Freeform 4" id="4"/>
            <p:cNvSpPr/>
            <p:nvPr/>
          </p:nvSpPr>
          <p:spPr>
            <a:xfrm flipH="false" flipV="false" rot="0">
              <a:off x="0" y="0"/>
              <a:ext cx="5364957" cy="2500682"/>
            </a:xfrm>
            <a:custGeom>
              <a:avLst/>
              <a:gdLst/>
              <a:ahLst/>
              <a:cxnLst/>
              <a:rect r="r" b="b" t="t" l="l"/>
              <a:pathLst>
                <a:path h="2500682" w="5364957">
                  <a:moveTo>
                    <a:pt x="0" y="0"/>
                  </a:moveTo>
                  <a:lnTo>
                    <a:pt x="5364957" y="0"/>
                  </a:lnTo>
                  <a:lnTo>
                    <a:pt x="5364957" y="2500682"/>
                  </a:lnTo>
                  <a:lnTo>
                    <a:pt x="0" y="2500682"/>
                  </a:lnTo>
                  <a:close/>
                </a:path>
              </a:pathLst>
            </a:custGeom>
            <a:solidFill>
              <a:srgbClr val="F5F5F5">
                <a:alpha val="89804"/>
              </a:srgbClr>
            </a:solidFill>
          </p:spPr>
        </p:sp>
        <p:sp>
          <p:nvSpPr>
            <p:cNvPr name="TextBox 5" id="5"/>
            <p:cNvSpPr txBox="true"/>
            <p:nvPr/>
          </p:nvSpPr>
          <p:spPr>
            <a:xfrm>
              <a:off x="0" y="-28575"/>
              <a:ext cx="5364957" cy="2529257"/>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615117" y="877887"/>
            <a:ext cx="6814649" cy="5457706"/>
          </a:xfrm>
          <a:custGeom>
            <a:avLst/>
            <a:gdLst/>
            <a:ahLst/>
            <a:cxnLst/>
            <a:rect r="r" b="b" t="t" l="l"/>
            <a:pathLst>
              <a:path h="5457706" w="6814649">
                <a:moveTo>
                  <a:pt x="0" y="0"/>
                </a:moveTo>
                <a:lnTo>
                  <a:pt x="6814649" y="0"/>
                </a:lnTo>
                <a:lnTo>
                  <a:pt x="6814649" y="5457706"/>
                </a:lnTo>
                <a:lnTo>
                  <a:pt x="0" y="5457706"/>
                </a:lnTo>
                <a:lnTo>
                  <a:pt x="0" y="0"/>
                </a:lnTo>
                <a:close/>
              </a:path>
            </a:pathLst>
          </a:custGeom>
          <a:blipFill>
            <a:blip r:embed="rId3"/>
            <a:stretch>
              <a:fillRect l="0" t="0" r="0" b="0"/>
            </a:stretch>
          </a:blipFill>
        </p:spPr>
      </p:sp>
      <p:sp>
        <p:nvSpPr>
          <p:cNvPr name="Freeform 7" id="7"/>
          <p:cNvSpPr/>
          <p:nvPr/>
        </p:nvSpPr>
        <p:spPr>
          <a:xfrm flipH="false" flipV="false" rot="0">
            <a:off x="7821808" y="5074580"/>
            <a:ext cx="9795250" cy="4503362"/>
          </a:xfrm>
          <a:custGeom>
            <a:avLst/>
            <a:gdLst/>
            <a:ahLst/>
            <a:cxnLst/>
            <a:rect r="r" b="b" t="t" l="l"/>
            <a:pathLst>
              <a:path h="4503362" w="9795250">
                <a:moveTo>
                  <a:pt x="0" y="0"/>
                </a:moveTo>
                <a:lnTo>
                  <a:pt x="9795250" y="0"/>
                </a:lnTo>
                <a:lnTo>
                  <a:pt x="9795250" y="4503362"/>
                </a:lnTo>
                <a:lnTo>
                  <a:pt x="0" y="4503362"/>
                </a:lnTo>
                <a:lnTo>
                  <a:pt x="0" y="0"/>
                </a:lnTo>
                <a:close/>
              </a:path>
            </a:pathLst>
          </a:custGeom>
          <a:blipFill>
            <a:blip r:embed="rId4"/>
            <a:stretch>
              <a:fillRect l="0" t="0" r="0" b="0"/>
            </a:stretch>
          </a:blipFill>
        </p:spPr>
      </p:sp>
      <p:sp>
        <p:nvSpPr>
          <p:cNvPr name="TextBox 8" id="8"/>
          <p:cNvSpPr txBox="true"/>
          <p:nvPr/>
        </p:nvSpPr>
        <p:spPr>
          <a:xfrm rot="0">
            <a:off x="11073387" y="668337"/>
            <a:ext cx="6543672" cy="438150"/>
          </a:xfrm>
          <a:prstGeom prst="rect">
            <a:avLst/>
          </a:prstGeom>
        </p:spPr>
        <p:txBody>
          <a:bodyPr anchor="t" rtlCol="false" tIns="0" lIns="0" bIns="0" rIns="0">
            <a:spAutoFit/>
          </a:bodyPr>
          <a:lstStyle/>
          <a:p>
            <a:pPr algn="r">
              <a:lnSpc>
                <a:spcPts val="3300"/>
              </a:lnSpc>
            </a:pPr>
            <a:r>
              <a:rPr lang="en-US" sz="3000" spc="96">
                <a:solidFill>
                  <a:srgbClr val="000000"/>
                </a:solidFill>
                <a:latin typeface="Days"/>
              </a:rPr>
              <a:t>Classification Model</a:t>
            </a:r>
          </a:p>
        </p:txBody>
      </p:sp>
      <p:sp>
        <p:nvSpPr>
          <p:cNvPr name="TextBox 9" id="9"/>
          <p:cNvSpPr txBox="true"/>
          <p:nvPr/>
        </p:nvSpPr>
        <p:spPr>
          <a:xfrm rot="0">
            <a:off x="1626071" y="6554736"/>
            <a:ext cx="4792742" cy="771525"/>
          </a:xfrm>
          <a:prstGeom prst="rect">
            <a:avLst/>
          </a:prstGeom>
        </p:spPr>
        <p:txBody>
          <a:bodyPr anchor="t" rtlCol="false" tIns="0" lIns="0" bIns="0" rIns="0">
            <a:spAutoFit/>
          </a:bodyPr>
          <a:lstStyle/>
          <a:p>
            <a:pPr algn="ctr">
              <a:lnSpc>
                <a:spcPts val="6300"/>
              </a:lnSpc>
            </a:pPr>
            <a:r>
              <a:rPr lang="en-US" sz="4500">
                <a:solidFill>
                  <a:srgbClr val="192253"/>
                </a:solidFill>
                <a:latin typeface="Canva Sans Bold"/>
              </a:rPr>
              <a:t>Confusion Matrix</a:t>
            </a:r>
          </a:p>
        </p:txBody>
      </p:sp>
      <p:sp>
        <p:nvSpPr>
          <p:cNvPr name="TextBox 10" id="10"/>
          <p:cNvSpPr txBox="true"/>
          <p:nvPr/>
        </p:nvSpPr>
        <p:spPr>
          <a:xfrm rot="0">
            <a:off x="11757944" y="4030191"/>
            <a:ext cx="1922978" cy="771525"/>
          </a:xfrm>
          <a:prstGeom prst="rect">
            <a:avLst/>
          </a:prstGeom>
        </p:spPr>
        <p:txBody>
          <a:bodyPr anchor="t" rtlCol="false" tIns="0" lIns="0" bIns="0" rIns="0">
            <a:spAutoFit/>
          </a:bodyPr>
          <a:lstStyle/>
          <a:p>
            <a:pPr algn="ctr">
              <a:lnSpc>
                <a:spcPts val="6300"/>
              </a:lnSpc>
            </a:pPr>
            <a:r>
              <a:rPr lang="en-US" sz="4500">
                <a:solidFill>
                  <a:srgbClr val="192253"/>
                </a:solidFill>
                <a:latin typeface="Canva Sans Bold"/>
              </a:rPr>
              <a:t>Report</a:t>
            </a:r>
          </a:p>
        </p:txBody>
      </p:sp>
      <p:sp>
        <p:nvSpPr>
          <p:cNvPr name="TextBox 11" id="11"/>
          <p:cNvSpPr txBox="true"/>
          <p:nvPr/>
        </p:nvSpPr>
        <p:spPr>
          <a:xfrm rot="0">
            <a:off x="6362735" y="1259003"/>
            <a:ext cx="11254324" cy="292100"/>
          </a:xfrm>
          <a:prstGeom prst="rect">
            <a:avLst/>
          </a:prstGeom>
        </p:spPr>
        <p:txBody>
          <a:bodyPr anchor="t" rtlCol="false" tIns="0" lIns="0" bIns="0" rIns="0">
            <a:spAutoFit/>
          </a:bodyPr>
          <a:lstStyle/>
          <a:p>
            <a:pPr algn="r">
              <a:lnSpc>
                <a:spcPts val="2200"/>
              </a:lnSpc>
            </a:pPr>
            <a:r>
              <a:rPr lang="en-US" sz="2000" spc="64">
                <a:solidFill>
                  <a:srgbClr val="000000"/>
                </a:solidFill>
                <a:latin typeface="Open Sauce Medium"/>
              </a:rPr>
              <a:t>BUILDING CUSTOM MODEL TO CLASSIFY TEXT</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44952" y="2388452"/>
            <a:ext cx="11950941" cy="6869848"/>
            <a:chOff x="0" y="0"/>
            <a:chExt cx="3270686" cy="1880112"/>
          </a:xfrm>
        </p:grpSpPr>
        <p:sp>
          <p:nvSpPr>
            <p:cNvPr name="Freeform 4" id="4"/>
            <p:cNvSpPr/>
            <p:nvPr/>
          </p:nvSpPr>
          <p:spPr>
            <a:xfrm flipH="false" flipV="false" rot="0">
              <a:off x="0" y="0"/>
              <a:ext cx="3270686" cy="1880112"/>
            </a:xfrm>
            <a:custGeom>
              <a:avLst/>
              <a:gdLst/>
              <a:ahLst/>
              <a:cxnLst/>
              <a:rect r="r" b="b" t="t" l="l"/>
              <a:pathLst>
                <a:path h="1880112" w="3270686">
                  <a:moveTo>
                    <a:pt x="0" y="0"/>
                  </a:moveTo>
                  <a:lnTo>
                    <a:pt x="3270686" y="0"/>
                  </a:lnTo>
                  <a:lnTo>
                    <a:pt x="3270686" y="1880112"/>
                  </a:lnTo>
                  <a:lnTo>
                    <a:pt x="0" y="1880112"/>
                  </a:lnTo>
                  <a:close/>
                </a:path>
              </a:pathLst>
            </a:custGeom>
            <a:solidFill>
              <a:srgbClr val="1A2256"/>
            </a:solidFill>
          </p:spPr>
        </p:sp>
        <p:sp>
          <p:nvSpPr>
            <p:cNvPr name="TextBox 5" id="5"/>
            <p:cNvSpPr txBox="true"/>
            <p:nvPr/>
          </p:nvSpPr>
          <p:spPr>
            <a:xfrm>
              <a:off x="0" y="-38100"/>
              <a:ext cx="3270686" cy="1918212"/>
            </a:xfrm>
            <a:prstGeom prst="rect">
              <a:avLst/>
            </a:prstGeom>
          </p:spPr>
          <p:txBody>
            <a:bodyPr anchor="ctr" rtlCol="false" tIns="50800" lIns="50800" bIns="50800" rIns="50800"/>
            <a:lstStyle/>
            <a:p>
              <a:pPr algn="ctr">
                <a:lnSpc>
                  <a:spcPts val="2659"/>
                </a:lnSpc>
              </a:pPr>
            </a:p>
          </p:txBody>
        </p:sp>
      </p:grpSp>
      <p:graphicFrame>
        <p:nvGraphicFramePr>
          <p:cNvPr name="Table 6" id="6"/>
          <p:cNvGraphicFramePr>
            <a:graphicFrameLocks noGrp="true"/>
          </p:cNvGraphicFramePr>
          <p:nvPr/>
        </p:nvGraphicFramePr>
        <p:xfrm>
          <a:off x="5486400" y="3656438"/>
          <a:ext cx="7315200" cy="4333875"/>
        </p:xfrm>
        <a:graphic>
          <a:graphicData uri="http://schemas.openxmlformats.org/drawingml/2006/table">
            <a:tbl>
              <a:tblPr/>
              <a:tblGrid>
                <a:gridCol w="3657600"/>
                <a:gridCol w="3657600"/>
              </a:tblGrid>
              <a:tr h="759149">
                <a:tc>
                  <a:txBody>
                    <a:bodyPr anchor="t" rtlCol="false"/>
                    <a:lstStyle/>
                    <a:p>
                      <a:pPr algn="ctr">
                        <a:lnSpc>
                          <a:spcPts val="2379"/>
                        </a:lnSpc>
                        <a:defRPr/>
                      </a:pPr>
                      <a:r>
                        <a:rPr lang="en-US" sz="1699">
                          <a:solidFill>
                            <a:srgbClr val="FFFFFF"/>
                          </a:solidFill>
                          <a:latin typeface="Agrandir Narrow Bold"/>
                        </a:rPr>
                        <a:t>Metric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Bold"/>
                        </a:rPr>
                        <a:t>Value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379"/>
                        </a:lnSpc>
                        <a:defRPr/>
                      </a:pPr>
                      <a:r>
                        <a:rPr lang="en-US" sz="1699">
                          <a:solidFill>
                            <a:srgbClr val="FFFFFF"/>
                          </a:solidFill>
                          <a:latin typeface="Agrandir Narrow"/>
                        </a:rPr>
                        <a:t>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a:rPr>
                        <a:t>98.1%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59149">
                <a:tc>
                  <a:txBody>
                    <a:bodyPr anchor="t" rtlCol="false"/>
                    <a:lstStyle/>
                    <a:p>
                      <a:pPr algn="ctr">
                        <a:lnSpc>
                          <a:spcPts val="2379"/>
                        </a:lnSpc>
                        <a:defRPr/>
                      </a:pPr>
                      <a:r>
                        <a:rPr lang="en-US" sz="1699">
                          <a:solidFill>
                            <a:srgbClr val="FFFFFF"/>
                          </a:solidFill>
                          <a:latin typeface="Agrandir Narrow"/>
                        </a:rPr>
                        <a:t>Precision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a:rPr>
                        <a:t>97.1%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59149">
                <a:tc>
                  <a:txBody>
                    <a:bodyPr anchor="t" rtlCol="false"/>
                    <a:lstStyle/>
                    <a:p>
                      <a:pPr algn="ctr">
                        <a:lnSpc>
                          <a:spcPts val="2379"/>
                        </a:lnSpc>
                        <a:defRPr/>
                      </a:pPr>
                      <a:r>
                        <a:rPr lang="en-US" sz="1699">
                          <a:solidFill>
                            <a:srgbClr val="FFFFFF"/>
                          </a:solidFill>
                          <a:latin typeface="Agrandir Narrow"/>
                        </a:rPr>
                        <a:t>Recall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a:rPr>
                        <a:t>96.2%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379"/>
                        </a:lnSpc>
                        <a:defRPr/>
                      </a:pPr>
                      <a:r>
                        <a:rPr lang="en-US" sz="1699">
                          <a:solidFill>
                            <a:srgbClr val="FFFFFF"/>
                          </a:solidFill>
                          <a:latin typeface="Agrandir Narrow"/>
                        </a:rPr>
                        <a:t>F1-Score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Agrandir Narrow"/>
                        </a:rPr>
                        <a:t>96.6%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4286060" y="1066800"/>
            <a:ext cx="9715881" cy="616585"/>
          </a:xfrm>
          <a:prstGeom prst="rect">
            <a:avLst/>
          </a:prstGeom>
        </p:spPr>
        <p:txBody>
          <a:bodyPr anchor="t" rtlCol="false" tIns="0" lIns="0" bIns="0" rIns="0">
            <a:spAutoFit/>
          </a:bodyPr>
          <a:lstStyle/>
          <a:p>
            <a:pPr algn="ctr">
              <a:lnSpc>
                <a:spcPts val="4730"/>
              </a:lnSpc>
            </a:pPr>
            <a:r>
              <a:rPr lang="en-US" sz="4300" spc="137">
                <a:solidFill>
                  <a:srgbClr val="223289"/>
                </a:solidFill>
                <a:latin typeface="Days"/>
              </a:rPr>
              <a:t>Model Evaluation And Testing</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22987" y="3482340"/>
            <a:ext cx="6543672" cy="720725"/>
          </a:xfrm>
          <a:prstGeom prst="rect">
            <a:avLst/>
          </a:prstGeom>
        </p:spPr>
        <p:txBody>
          <a:bodyPr anchor="t" rtlCol="false" tIns="0" lIns="0" bIns="0" rIns="0">
            <a:spAutoFit/>
          </a:bodyPr>
          <a:lstStyle/>
          <a:p>
            <a:pPr algn="r">
              <a:lnSpc>
                <a:spcPts val="5500"/>
              </a:lnSpc>
            </a:pPr>
            <a:r>
              <a:rPr lang="en-US" sz="5000" spc="160">
                <a:solidFill>
                  <a:srgbClr val="000000"/>
                </a:solidFill>
                <a:latin typeface="Days"/>
              </a:rPr>
              <a:t>Regression Model</a:t>
            </a:r>
          </a:p>
        </p:txBody>
      </p:sp>
      <p:sp>
        <p:nvSpPr>
          <p:cNvPr name="TextBox 7" id="7"/>
          <p:cNvSpPr txBox="true"/>
          <p:nvPr/>
        </p:nvSpPr>
        <p:spPr>
          <a:xfrm rot="0">
            <a:off x="9144000" y="3434715"/>
            <a:ext cx="7589372" cy="3835908"/>
          </a:xfrm>
          <a:prstGeom prst="rect">
            <a:avLst/>
          </a:prstGeom>
        </p:spPr>
        <p:txBody>
          <a:bodyPr anchor="t" rtlCol="false" tIns="0" lIns="0" bIns="0" rIns="0">
            <a:spAutoFit/>
          </a:bodyPr>
          <a:lstStyle/>
          <a:p>
            <a:pPr algn="l">
              <a:lnSpc>
                <a:spcPts val="3380"/>
              </a:lnSpc>
            </a:pPr>
            <a:r>
              <a:rPr lang="en-US" sz="2299">
                <a:solidFill>
                  <a:srgbClr val="000000"/>
                </a:solidFill>
                <a:latin typeface="Open Sauce Light"/>
              </a:rPr>
              <a:t>We opted for a Bidirectional Long Short-Term Memory (BiLSTM) network to capture long-range dependencies and sequential patterns in the textual data. Word embeddings were generated using the Word2Vec algorithm with a 100-dimensional embedding space. The model architecture included one LSTM layer with 64 units and a dropout rate of 0.2 to prevent overfitting.</a:t>
            </a:r>
          </a:p>
          <a:p>
            <a:pPr algn="l">
              <a:lnSpc>
                <a:spcPts val="3380"/>
              </a:lnSpc>
            </a:pPr>
          </a:p>
        </p:txBody>
      </p:sp>
      <p:sp>
        <p:nvSpPr>
          <p:cNvPr name="TextBox 8" id="8"/>
          <p:cNvSpPr txBox="true"/>
          <p:nvPr/>
        </p:nvSpPr>
        <p:spPr>
          <a:xfrm rot="0">
            <a:off x="1346762" y="4454588"/>
            <a:ext cx="6543672" cy="857250"/>
          </a:xfrm>
          <a:prstGeom prst="rect">
            <a:avLst/>
          </a:prstGeom>
        </p:spPr>
        <p:txBody>
          <a:bodyPr anchor="t" rtlCol="false" tIns="0" lIns="0" bIns="0" rIns="0">
            <a:spAutoFit/>
          </a:bodyPr>
          <a:lstStyle/>
          <a:p>
            <a:pPr algn="r">
              <a:lnSpc>
                <a:spcPts val="3300"/>
              </a:lnSpc>
            </a:pPr>
            <a:r>
              <a:rPr lang="en-US" sz="3000" spc="96">
                <a:solidFill>
                  <a:srgbClr val="000000"/>
                </a:solidFill>
                <a:latin typeface="Open Sauce Medium"/>
              </a:rPr>
              <a:t>BUILDING CUSTOM MODEL TO PREDICT THE SCORE</a:t>
            </a:r>
          </a:p>
        </p:txBody>
      </p:sp>
      <p:sp>
        <p:nvSpPr>
          <p:cNvPr name="AutoShape 9" id="9"/>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DAGFsf_sZGM</dc:identifier>
  <dcterms:modified xsi:type="dcterms:W3CDTF">2011-08-01T06:04:30Z</dcterms:modified>
  <cp:revision>1</cp:revision>
  <dc:title>NLP Presentation</dc:title>
</cp:coreProperties>
</file>